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8" r:id="rId14"/>
    <p:sldId id="268" r:id="rId15"/>
    <p:sldId id="269" r:id="rId16"/>
    <p:sldId id="270" r:id="rId17"/>
    <p:sldId id="271" r:id="rId18"/>
    <p:sldId id="277" r:id="rId19"/>
    <p:sldId id="272" r:id="rId20"/>
    <p:sldId id="273" r:id="rId21"/>
    <p:sldId id="274" r:id="rId22"/>
    <p:sldId id="275" r:id="rId23"/>
    <p:sldId id="276" r:id="rId24"/>
  </p:sldIdLst>
  <p:sldSz cx="9144000" cy="6858000" type="screen4x3"/>
  <p:notesSz cx="7010400" cy="9296400"/>
  <p:embeddedFontLst>
    <p:embeddedFont>
      <p:font typeface="Calibri" panose="020F0502020204030204" pitchFamily="34" charset="0"/>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F5SYgBUysFIqfkVzzBgie7nbg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8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037840" cy="466434"/>
          </a:xfrm>
          <a:prstGeom prst="rect">
            <a:avLst/>
          </a:prstGeom>
          <a:noFill/>
          <a:ln>
            <a:noFill/>
          </a:ln>
        </p:spPr>
        <p:txBody>
          <a:bodyPr spcFirstLastPara="1" wrap="square" lIns="93150" tIns="46575" rIns="93150" bIns="46575" anchor="t"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1"/>
            <a:ext cx="3037840" cy="466434"/>
          </a:xfrm>
          <a:prstGeom prst="rect">
            <a:avLst/>
          </a:prstGeom>
          <a:noFill/>
          <a:ln>
            <a:noFill/>
          </a:ln>
        </p:spPr>
        <p:txBody>
          <a:bodyPr spcFirstLastPara="1" wrap="square" lIns="93150" tIns="46575" rIns="93150" bIns="46575"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50" tIns="46575" rIns="93150" bIns="46575" anchor="b" anchorCtr="0">
            <a:noAutofit/>
          </a:bodyPr>
          <a:lstStyle>
            <a:lvl1pPr marR="0" lvl="0" algn="l" rtl="0">
              <a:lnSpc>
                <a:spcPct val="100000"/>
              </a:lnSpc>
              <a:spcBef>
                <a:spcPts val="0"/>
              </a:spcBef>
              <a:spcAft>
                <a:spcPts val="0"/>
              </a:spcAft>
              <a:buClr>
                <a:srgbClr val="000000"/>
              </a:buClr>
              <a:buSzPts val="1400"/>
              <a:buFont typeface="Arial"/>
              <a:buNone/>
              <a:defRPr sz="1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50" tIns="46575" rIns="93150" bIns="46575"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Ron</a:t>
            </a:r>
            <a:endParaRPr/>
          </a:p>
        </p:txBody>
      </p:sp>
      <p:sp>
        <p:nvSpPr>
          <p:cNvPr id="180" name="Google Shape;180;p9: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0: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Ron</a:t>
            </a:r>
            <a:endParaRPr/>
          </a:p>
        </p:txBody>
      </p:sp>
      <p:sp>
        <p:nvSpPr>
          <p:cNvPr id="192" name="Google Shape;192;p10: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Kari</a:t>
            </a:r>
            <a:endParaRPr/>
          </a:p>
        </p:txBody>
      </p:sp>
      <p:sp>
        <p:nvSpPr>
          <p:cNvPr id="202" name="Google Shape;202;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Kari</a:t>
            </a:r>
            <a:endParaRPr/>
          </a:p>
        </p:txBody>
      </p:sp>
      <p:sp>
        <p:nvSpPr>
          <p:cNvPr id="202" name="Google Shape;202;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6251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2: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Kari</a:t>
            </a:r>
            <a:endParaRPr/>
          </a:p>
        </p:txBody>
      </p:sp>
      <p:sp>
        <p:nvSpPr>
          <p:cNvPr id="212" name="Google Shape;212;p12: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3: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Kari</a:t>
            </a:r>
            <a:endParaRPr/>
          </a:p>
        </p:txBody>
      </p:sp>
      <p:sp>
        <p:nvSpPr>
          <p:cNvPr id="222" name="Google Shape;222;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Jason</a:t>
            </a:r>
            <a:endParaRPr/>
          </a:p>
          <a:p>
            <a:pPr marL="0" lvl="0" indent="0" algn="l" rtl="0">
              <a:lnSpc>
                <a:spcPct val="100000"/>
              </a:lnSpc>
              <a:spcBef>
                <a:spcPts val="0"/>
              </a:spcBef>
              <a:spcAft>
                <a:spcPts val="0"/>
              </a:spcAft>
              <a:buSzPts val="1400"/>
              <a:buNone/>
            </a:pPr>
            <a:endParaRPr/>
          </a:p>
        </p:txBody>
      </p:sp>
      <p:sp>
        <p:nvSpPr>
          <p:cNvPr id="232" name="Google Shape;232;p14: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Jason</a:t>
            </a:r>
            <a:endParaRPr/>
          </a:p>
          <a:p>
            <a:pPr marL="0" lvl="0" indent="0" algn="l" rtl="0">
              <a:lnSpc>
                <a:spcPct val="100000"/>
              </a:lnSpc>
              <a:spcBef>
                <a:spcPts val="0"/>
              </a:spcBef>
              <a:spcAft>
                <a:spcPts val="0"/>
              </a:spcAft>
              <a:buSzPts val="1400"/>
              <a:buNone/>
            </a:pPr>
            <a:endParaRPr/>
          </a:p>
        </p:txBody>
      </p:sp>
      <p:sp>
        <p:nvSpPr>
          <p:cNvPr id="242" name="Google Shape;242;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5: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Jason</a:t>
            </a:r>
            <a:endParaRPr/>
          </a:p>
          <a:p>
            <a:pPr marL="0" lvl="0" indent="0" algn="l" rtl="0">
              <a:lnSpc>
                <a:spcPct val="100000"/>
              </a:lnSpc>
              <a:spcBef>
                <a:spcPts val="0"/>
              </a:spcBef>
              <a:spcAft>
                <a:spcPts val="0"/>
              </a:spcAft>
              <a:buSzPts val="1400"/>
              <a:buNone/>
            </a:pPr>
            <a:endParaRPr/>
          </a:p>
        </p:txBody>
      </p:sp>
      <p:sp>
        <p:nvSpPr>
          <p:cNvPr id="242" name="Google Shape;242;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3945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6: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Ron</a:t>
            </a:r>
            <a:endParaRPr/>
          </a:p>
        </p:txBody>
      </p:sp>
      <p:sp>
        <p:nvSpPr>
          <p:cNvPr id="252" name="Google Shape;252;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7: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dirty="0"/>
              <a:t>Ron</a:t>
            </a:r>
            <a:endParaRPr dirty="0"/>
          </a:p>
        </p:txBody>
      </p:sp>
      <p:sp>
        <p:nvSpPr>
          <p:cNvPr id="262" name="Google Shape;262;p1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8: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72" name="Google Shape;272;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9: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287" name="Google Shape;287;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3987f6243_0_0: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03" name="Google Shape;103;g73987f6243_0_0: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endParaRPr/>
          </a:p>
        </p:txBody>
      </p:sp>
      <p:sp>
        <p:nvSpPr>
          <p:cNvPr id="123" name="Google Shape;123;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701040" y="4473892"/>
            <a:ext cx="5608320" cy="3660458"/>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dirty="0"/>
              <a:t>Jim</a:t>
            </a:r>
            <a:endParaRPr dirty="0"/>
          </a:p>
        </p:txBody>
      </p:sp>
      <p:sp>
        <p:nvSpPr>
          <p:cNvPr id="139" name="Google Shape;139;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6: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Jim</a:t>
            </a:r>
            <a:endParaRPr/>
          </a:p>
        </p:txBody>
      </p:sp>
      <p:sp>
        <p:nvSpPr>
          <p:cNvPr id="148" name="Google Shape;148;p6: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Jim</a:t>
            </a:r>
            <a:endParaRPr/>
          </a:p>
        </p:txBody>
      </p:sp>
      <p:sp>
        <p:nvSpPr>
          <p:cNvPr id="159" name="Google Shape;159;p7: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701040" y="4473892"/>
            <a:ext cx="5608200" cy="36606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a:t>Jason</a:t>
            </a:r>
            <a:endParaRPr/>
          </a:p>
        </p:txBody>
      </p:sp>
      <p:sp>
        <p:nvSpPr>
          <p:cNvPr id="170" name="Google Shape;170;p8:notes"/>
          <p:cNvSpPr>
            <a:spLocks noGrp="1" noRot="1" noChangeAspect="1"/>
          </p:cNvSpPr>
          <p:nvPr>
            <p:ph type="sldImg" idx="2"/>
          </p:nvPr>
        </p:nvSpPr>
        <p:spPr>
          <a:xfrm>
            <a:off x="1414463" y="1162050"/>
            <a:ext cx="41814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2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99FF">
            <a:alpha val="0"/>
          </a:srgbClr>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gif"/><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5.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Social Media Background.gif"/>
          <p:cNvPicPr preferRelativeResize="0"/>
          <p:nvPr/>
        </p:nvPicPr>
        <p:blipFill rotWithShape="1">
          <a:blip r:embed="rId3">
            <a:alphaModFix/>
          </a:blip>
          <a:srcRect/>
          <a:stretch/>
        </p:blipFill>
        <p:spPr>
          <a:xfrm>
            <a:off x="0" y="-1143000"/>
            <a:ext cx="9144000" cy="8001000"/>
          </a:xfrm>
          <a:prstGeom prst="rect">
            <a:avLst/>
          </a:prstGeom>
          <a:noFill/>
          <a:ln>
            <a:noFill/>
          </a:ln>
        </p:spPr>
      </p:pic>
      <p:sp>
        <p:nvSpPr>
          <p:cNvPr id="89" name="Google Shape;89;p1"/>
          <p:cNvSpPr txBox="1"/>
          <p:nvPr/>
        </p:nvSpPr>
        <p:spPr>
          <a:xfrm>
            <a:off x="152400" y="1447800"/>
            <a:ext cx="8839200" cy="23083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SCHOOL DISTRICT BUDGETS: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NOW WHAT?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COVID-19 and School Finance</a:t>
            </a:r>
            <a:endParaRPr sz="1400" b="0" i="0" u="none" strike="noStrike" cap="none">
              <a:solidFill>
                <a:srgbClr val="000000"/>
              </a:solidFill>
              <a:latin typeface="Arial"/>
              <a:ea typeface="Arial"/>
              <a:cs typeface="Arial"/>
              <a:sym typeface="Arial"/>
            </a:endParaRPr>
          </a:p>
        </p:txBody>
      </p:sp>
      <p:pic>
        <p:nvPicPr>
          <p:cNvPr id="90" name="Google Shape;90;p1"/>
          <p:cNvPicPr preferRelativeResize="0"/>
          <p:nvPr/>
        </p:nvPicPr>
        <p:blipFill rotWithShape="1">
          <a:blip r:embed="rId4">
            <a:alphaModFix/>
          </a:blip>
          <a:srcRect/>
          <a:stretch/>
        </p:blipFill>
        <p:spPr>
          <a:xfrm>
            <a:off x="541131" y="5247782"/>
            <a:ext cx="1371600" cy="1371600"/>
          </a:xfrm>
          <a:prstGeom prst="rect">
            <a:avLst/>
          </a:prstGeom>
          <a:noFill/>
          <a:ln>
            <a:noFill/>
          </a:ln>
        </p:spPr>
      </p:pic>
      <p:pic>
        <p:nvPicPr>
          <p:cNvPr id="91" name="Google Shape;91;p1"/>
          <p:cNvPicPr preferRelativeResize="0"/>
          <p:nvPr/>
        </p:nvPicPr>
        <p:blipFill rotWithShape="1">
          <a:blip r:embed="rId5">
            <a:alphaModFix/>
          </a:blip>
          <a:srcRect/>
          <a:stretch/>
        </p:blipFill>
        <p:spPr>
          <a:xfrm>
            <a:off x="5197061" y="5410200"/>
            <a:ext cx="3529996" cy="10467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Social Media Background.gif"/>
          <p:cNvPicPr preferRelativeResize="0"/>
          <p:nvPr/>
        </p:nvPicPr>
        <p:blipFill rotWithShape="1">
          <a:blip r:embed="rId3">
            <a:alphaModFix/>
          </a:blip>
          <a:srcRect/>
          <a:stretch/>
        </p:blipFill>
        <p:spPr>
          <a:xfrm>
            <a:off x="0" y="-43490"/>
            <a:ext cx="9144000" cy="690149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184" name="Google Shape;184;p9"/>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185" name="Google Shape;185;p9"/>
          <p:cNvSpPr/>
          <p:nvPr/>
        </p:nvSpPr>
        <p:spPr>
          <a:xfrm>
            <a:off x="166075" y="69350"/>
            <a:ext cx="8814300" cy="9966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9"/>
          <p:cNvSpPr txBox="1"/>
          <p:nvPr/>
        </p:nvSpPr>
        <p:spPr>
          <a:xfrm>
            <a:off x="259450" y="329950"/>
            <a:ext cx="8826600" cy="6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FY20 Prop C Revenue</a:t>
            </a:r>
            <a:endParaRPr sz="1800" b="0" i="0" u="none" strike="noStrike" cap="none">
              <a:solidFill>
                <a:srgbClr val="FFFFFF"/>
              </a:solidFill>
              <a:latin typeface="Roboto"/>
              <a:ea typeface="Roboto"/>
              <a:cs typeface="Roboto"/>
              <a:sym typeface="Roboto"/>
            </a:endParaRPr>
          </a:p>
        </p:txBody>
      </p:sp>
      <p:pic>
        <p:nvPicPr>
          <p:cNvPr id="187" name="Google Shape;187;p9"/>
          <p:cNvPicPr preferRelativeResize="0"/>
          <p:nvPr/>
        </p:nvPicPr>
        <p:blipFill rotWithShape="1">
          <a:blip r:embed="rId6">
            <a:alphaModFix/>
          </a:blip>
          <a:srcRect/>
          <a:stretch/>
        </p:blipFill>
        <p:spPr>
          <a:xfrm>
            <a:off x="177888" y="1318500"/>
            <a:ext cx="8839194" cy="1920991"/>
          </a:xfrm>
          <a:prstGeom prst="rect">
            <a:avLst/>
          </a:prstGeom>
          <a:noFill/>
          <a:ln>
            <a:noFill/>
          </a:ln>
        </p:spPr>
      </p:pic>
      <p:sp>
        <p:nvSpPr>
          <p:cNvPr id="188" name="Google Shape;188;p9"/>
          <p:cNvSpPr txBox="1"/>
          <p:nvPr/>
        </p:nvSpPr>
        <p:spPr>
          <a:xfrm>
            <a:off x="126913" y="991175"/>
            <a:ext cx="5956500" cy="38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From DESE February YTD collections as a % of Appropriations</a:t>
            </a:r>
            <a:endParaRPr sz="1400" b="0" i="0" u="none" strike="noStrike" cap="none">
              <a:solidFill>
                <a:srgbClr val="000000"/>
              </a:solidFill>
              <a:latin typeface="Roboto"/>
              <a:ea typeface="Roboto"/>
              <a:cs typeface="Roboto"/>
              <a:sym typeface="Roboto"/>
            </a:endParaRPr>
          </a:p>
        </p:txBody>
      </p:sp>
      <p:sp>
        <p:nvSpPr>
          <p:cNvPr id="189" name="Google Shape;189;p9"/>
          <p:cNvSpPr txBox="1"/>
          <p:nvPr/>
        </p:nvSpPr>
        <p:spPr>
          <a:xfrm>
            <a:off x="166075" y="3239500"/>
            <a:ext cx="8690100" cy="219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Based on original appropriations the amount paid per WADA was estimated at $1,036.</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Through February collections were trending lower than prior years as a percentage of budget.</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Based on historical collections through February the amount paid per WADA could be: $997 - $970.  This would be a reduction of 4% - 6%.</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March collections were 5.9% higher than the previous year, and likely fueled by stockpiling. </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However, future collections are uncertain and may possibly worsen.  Between FY07 and FY10 payment per WADA dropped 10%.</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10" descr="Social Media Background.gif"/>
          <p:cNvPicPr preferRelativeResize="0"/>
          <p:nvPr/>
        </p:nvPicPr>
        <p:blipFill rotWithShape="1">
          <a:blip r:embed="rId3">
            <a:alphaModFix/>
          </a:blip>
          <a:srcRect/>
          <a:stretch/>
        </p:blipFill>
        <p:spPr>
          <a:xfrm>
            <a:off x="0" y="-21740"/>
            <a:ext cx="9144000" cy="6901490"/>
          </a:xfrm>
          <a:prstGeom prst="rect">
            <a:avLst/>
          </a:prstGeom>
          <a:noFill/>
          <a:ln>
            <a:noFill/>
          </a:ln>
        </p:spPr>
      </p:pic>
      <p:pic>
        <p:nvPicPr>
          <p:cNvPr id="195" name="Google Shape;195;p10"/>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196" name="Google Shape;196;p10"/>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197" name="Google Shape;197;p10"/>
          <p:cNvSpPr/>
          <p:nvPr/>
        </p:nvSpPr>
        <p:spPr>
          <a:xfrm>
            <a:off x="166075" y="69350"/>
            <a:ext cx="8814300" cy="9966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0"/>
          <p:cNvSpPr txBox="1"/>
          <p:nvPr/>
        </p:nvSpPr>
        <p:spPr>
          <a:xfrm>
            <a:off x="259450" y="329950"/>
            <a:ext cx="8826600" cy="6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FY20 Formula/Transportation Revenue</a:t>
            </a:r>
            <a:endParaRPr sz="1800" b="0" i="0" u="none" strike="noStrike" cap="none">
              <a:solidFill>
                <a:srgbClr val="FFFFFF"/>
              </a:solidFill>
              <a:latin typeface="Roboto"/>
              <a:ea typeface="Roboto"/>
              <a:cs typeface="Roboto"/>
              <a:sym typeface="Roboto"/>
            </a:endParaRPr>
          </a:p>
        </p:txBody>
      </p:sp>
      <p:sp>
        <p:nvSpPr>
          <p:cNvPr id="199" name="Google Shape;199;p10"/>
          <p:cNvSpPr txBox="1"/>
          <p:nvPr/>
        </p:nvSpPr>
        <p:spPr>
          <a:xfrm>
            <a:off x="259450" y="1189100"/>
            <a:ext cx="8779500" cy="475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No withholdings to date for PK-12.</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Budget office has indicated the combination of recently announced withholds and anticipated federal relief funds could bridge the gap for this fiscal year.</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Supplemental (HB 2014) includes additional formula funds to cover prior year correction.</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Word of caution: K-12 is one of the few remaining areas with available GR funds to withhold if needed.</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Transportation has traditionally been a target of withholdings.</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 </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 </a:t>
            </a:r>
            <a:endParaRPr sz="1800" b="0" i="0" u="none" strike="noStrike" cap="none">
              <a:solidFill>
                <a:srgbClr val="000000"/>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1" descr="Social Media Background.gif"/>
          <p:cNvPicPr preferRelativeResize="0"/>
          <p:nvPr/>
        </p:nvPicPr>
        <p:blipFill rotWithShape="1">
          <a:blip r:embed="rId3">
            <a:alphaModFix/>
          </a:blip>
          <a:srcRect/>
          <a:stretch/>
        </p:blipFill>
        <p:spPr>
          <a:xfrm>
            <a:off x="0" y="-21740"/>
            <a:ext cx="9144000" cy="6901490"/>
          </a:xfrm>
          <a:prstGeom prst="rect">
            <a:avLst/>
          </a:prstGeom>
          <a:noFill/>
          <a:ln>
            <a:noFill/>
          </a:ln>
        </p:spPr>
      </p:pic>
      <p:pic>
        <p:nvPicPr>
          <p:cNvPr id="205" name="Google Shape;205;p11"/>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206" name="Google Shape;206;p11"/>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207" name="Google Shape;207;p11"/>
          <p:cNvSpPr/>
          <p:nvPr/>
        </p:nvSpPr>
        <p:spPr>
          <a:xfrm>
            <a:off x="166075" y="69350"/>
            <a:ext cx="8814300" cy="9966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1"/>
          <p:cNvSpPr txBox="1"/>
          <p:nvPr/>
        </p:nvSpPr>
        <p:spPr>
          <a:xfrm>
            <a:off x="259450" y="329950"/>
            <a:ext cx="8826600" cy="6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CARES Act Impact: Education Stabilization Fund</a:t>
            </a:r>
            <a:endParaRPr sz="1800" b="0" i="0" u="none" strike="noStrike" cap="none">
              <a:solidFill>
                <a:srgbClr val="FFFFFF"/>
              </a:solidFill>
              <a:latin typeface="Roboto"/>
              <a:ea typeface="Roboto"/>
              <a:cs typeface="Roboto"/>
              <a:sym typeface="Roboto"/>
            </a:endParaRPr>
          </a:p>
        </p:txBody>
      </p:sp>
      <p:sp>
        <p:nvSpPr>
          <p:cNvPr id="209" name="Google Shape;209;p11"/>
          <p:cNvSpPr txBox="1"/>
          <p:nvPr/>
        </p:nvSpPr>
        <p:spPr>
          <a:xfrm>
            <a:off x="259450" y="1189100"/>
            <a:ext cx="8779500" cy="4756500"/>
          </a:xfrm>
          <a:prstGeom prst="rect">
            <a:avLst/>
          </a:prstGeom>
          <a:noFill/>
          <a:ln>
            <a:noFill/>
          </a:ln>
        </p:spPr>
        <p:txBody>
          <a:bodyPr spcFirstLastPara="1" wrap="square" lIns="91425" tIns="91425" rIns="91425" bIns="91425" anchor="t" anchorCtr="0">
            <a:noAutofit/>
          </a:bodyPr>
          <a:lstStyle/>
          <a:p>
            <a:pPr lvl="0">
              <a:lnSpc>
                <a:spcPct val="115000"/>
              </a:lnSpc>
              <a:buSzPts val="1800"/>
            </a:pPr>
            <a:r>
              <a:rPr lang="en-US" sz="1800" u="sng" dirty="0">
                <a:latin typeface="Roboto"/>
                <a:ea typeface="Roboto"/>
                <a:cs typeface="Roboto"/>
                <a:sym typeface="Roboto"/>
              </a:rPr>
              <a:t>Elementary &amp; Secondary School Emergency Relief Fund:</a:t>
            </a:r>
            <a:r>
              <a:rPr lang="en-US" sz="1800" dirty="0">
                <a:latin typeface="Roboto"/>
                <a:ea typeface="Roboto"/>
                <a:cs typeface="Roboto"/>
                <a:sym typeface="Roboto"/>
              </a:rPr>
              <a:t> $13.5 billion to states to support K-12 education ($208 million for MO).</a:t>
            </a:r>
          </a:p>
          <a:p>
            <a:pPr lvl="0">
              <a:lnSpc>
                <a:spcPct val="115000"/>
              </a:lnSpc>
              <a:spcBef>
                <a:spcPts val="1600"/>
              </a:spcBef>
              <a:buSzPts val="1800"/>
            </a:pPr>
            <a:r>
              <a:rPr lang="en-US" sz="1800" dirty="0">
                <a:latin typeface="Roboto"/>
                <a:ea typeface="Roboto"/>
                <a:cs typeface="Roboto"/>
                <a:sym typeface="Roboto"/>
              </a:rPr>
              <a:t>Title I distribution formula to be utilized.</a:t>
            </a:r>
          </a:p>
          <a:p>
            <a:pPr lvl="0">
              <a:lnSpc>
                <a:spcPct val="115000"/>
              </a:lnSpc>
              <a:spcBef>
                <a:spcPts val="1600"/>
              </a:spcBef>
              <a:buSzPts val="1800"/>
            </a:pPr>
            <a:r>
              <a:rPr lang="en-US" sz="1800" dirty="0">
                <a:latin typeface="Roboto"/>
                <a:ea typeface="Roboto"/>
                <a:cs typeface="Roboto"/>
                <a:sym typeface="Roboto"/>
              </a:rPr>
              <a:t>Estimated at 82% of district’s current Title I allocation (timing TBD).</a:t>
            </a:r>
          </a:p>
          <a:p>
            <a:pPr lvl="0">
              <a:lnSpc>
                <a:spcPct val="115000"/>
              </a:lnSpc>
              <a:spcBef>
                <a:spcPts val="1600"/>
              </a:spcBef>
              <a:buSzPts val="1800"/>
            </a:pPr>
            <a:r>
              <a:rPr lang="en-US" sz="1800" dirty="0">
                <a:latin typeface="Roboto"/>
                <a:ea typeface="Roboto"/>
                <a:cs typeface="Roboto"/>
                <a:sym typeface="Roboto"/>
              </a:rPr>
              <a:t>Use of funds (awaiting detailed guidance) - list of 12 specified uses includes:</a:t>
            </a:r>
          </a:p>
          <a:p>
            <a:pPr lvl="0">
              <a:lnSpc>
                <a:spcPct val="115000"/>
              </a:lnSpc>
              <a:spcBef>
                <a:spcPts val="1600"/>
              </a:spcBef>
              <a:buClr>
                <a:schemeClr val="dk1"/>
              </a:buClr>
              <a:buSzPts val="1100"/>
            </a:pPr>
            <a:r>
              <a:rPr lang="en-US" sz="1800" dirty="0">
                <a:solidFill>
                  <a:schemeClr val="dk1"/>
                </a:solidFill>
                <a:latin typeface="Roboto"/>
                <a:ea typeface="Roboto"/>
                <a:cs typeface="Roboto"/>
                <a:sym typeface="Roboto"/>
              </a:rPr>
              <a:t>(12) Other activities that are necessary to maintain the</a:t>
            </a:r>
          </a:p>
          <a:p>
            <a:pPr lvl="0">
              <a:lnSpc>
                <a:spcPct val="115000"/>
              </a:lnSpc>
              <a:spcBef>
                <a:spcPts val="1200"/>
              </a:spcBef>
              <a:buClr>
                <a:schemeClr val="dk1"/>
              </a:buClr>
              <a:buSzPts val="1100"/>
            </a:pPr>
            <a:r>
              <a:rPr lang="en-US" sz="1800" dirty="0">
                <a:solidFill>
                  <a:schemeClr val="dk1"/>
                </a:solidFill>
                <a:latin typeface="Roboto"/>
                <a:ea typeface="Roboto"/>
                <a:cs typeface="Roboto"/>
                <a:sym typeface="Roboto"/>
              </a:rPr>
              <a:t>operation of and continuity of services in local educational</a:t>
            </a:r>
          </a:p>
          <a:p>
            <a:pPr lvl="0">
              <a:lnSpc>
                <a:spcPct val="115000"/>
              </a:lnSpc>
              <a:spcBef>
                <a:spcPts val="1200"/>
              </a:spcBef>
              <a:buClr>
                <a:schemeClr val="dk1"/>
              </a:buClr>
              <a:buSzPts val="1100"/>
            </a:pPr>
            <a:r>
              <a:rPr lang="en-US" sz="1800" dirty="0">
                <a:solidFill>
                  <a:schemeClr val="dk1"/>
                </a:solidFill>
                <a:latin typeface="Roboto"/>
                <a:ea typeface="Roboto"/>
                <a:cs typeface="Roboto"/>
                <a:sym typeface="Roboto"/>
              </a:rPr>
              <a:t>agencies and continuing to employ existing staff of the local</a:t>
            </a:r>
          </a:p>
          <a:p>
            <a:pPr lvl="0">
              <a:lnSpc>
                <a:spcPct val="115000"/>
              </a:lnSpc>
              <a:spcBef>
                <a:spcPts val="1200"/>
              </a:spcBef>
              <a:buClr>
                <a:schemeClr val="dk1"/>
              </a:buClr>
              <a:buSzPts val="1100"/>
            </a:pPr>
            <a:r>
              <a:rPr lang="en-US" sz="1800" dirty="0">
                <a:solidFill>
                  <a:schemeClr val="dk1"/>
                </a:solidFill>
                <a:latin typeface="Roboto"/>
                <a:ea typeface="Roboto"/>
                <a:cs typeface="Roboto"/>
                <a:sym typeface="Roboto"/>
              </a:rPr>
              <a:t>educational agency.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1" descr="Social Media Background.gif"/>
          <p:cNvPicPr preferRelativeResize="0"/>
          <p:nvPr/>
        </p:nvPicPr>
        <p:blipFill rotWithShape="1">
          <a:blip r:embed="rId3">
            <a:alphaModFix/>
          </a:blip>
          <a:srcRect/>
          <a:stretch/>
        </p:blipFill>
        <p:spPr>
          <a:xfrm>
            <a:off x="0" y="-21740"/>
            <a:ext cx="9144000" cy="6901490"/>
          </a:xfrm>
          <a:prstGeom prst="rect">
            <a:avLst/>
          </a:prstGeom>
          <a:noFill/>
          <a:ln>
            <a:noFill/>
          </a:ln>
        </p:spPr>
      </p:pic>
      <p:pic>
        <p:nvPicPr>
          <p:cNvPr id="205" name="Google Shape;205;p11"/>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206" name="Google Shape;206;p11"/>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207" name="Google Shape;207;p11"/>
          <p:cNvSpPr/>
          <p:nvPr/>
        </p:nvSpPr>
        <p:spPr>
          <a:xfrm>
            <a:off x="166075" y="69350"/>
            <a:ext cx="8814300" cy="9966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1"/>
          <p:cNvSpPr txBox="1"/>
          <p:nvPr/>
        </p:nvSpPr>
        <p:spPr>
          <a:xfrm>
            <a:off x="259450" y="329950"/>
            <a:ext cx="8826600" cy="6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CARES Act Impact: Education Stabilization Fund</a:t>
            </a:r>
            <a:endParaRPr sz="1800" b="0" i="0" u="none" strike="noStrike" cap="none">
              <a:solidFill>
                <a:srgbClr val="FFFFFF"/>
              </a:solidFill>
              <a:latin typeface="Roboto"/>
              <a:ea typeface="Roboto"/>
              <a:cs typeface="Roboto"/>
              <a:sym typeface="Roboto"/>
            </a:endParaRPr>
          </a:p>
        </p:txBody>
      </p:sp>
      <p:sp>
        <p:nvSpPr>
          <p:cNvPr id="209" name="Google Shape;209;p11"/>
          <p:cNvSpPr txBox="1"/>
          <p:nvPr/>
        </p:nvSpPr>
        <p:spPr>
          <a:xfrm>
            <a:off x="259450" y="1189100"/>
            <a:ext cx="8779500" cy="4756500"/>
          </a:xfrm>
          <a:prstGeom prst="rect">
            <a:avLst/>
          </a:prstGeom>
          <a:noFill/>
          <a:ln>
            <a:noFill/>
          </a:ln>
        </p:spPr>
        <p:txBody>
          <a:bodyPr spcFirstLastPara="1" wrap="square" lIns="91425" tIns="91425" rIns="91425" bIns="91425" anchor="t" anchorCtr="0">
            <a:noAutofit/>
          </a:bodyPr>
          <a:lstStyle/>
          <a:p>
            <a:pPr lvl="0">
              <a:lnSpc>
                <a:spcPct val="115000"/>
              </a:lnSpc>
              <a:buSzPts val="1800"/>
            </a:pPr>
            <a:endParaRPr lang="en-US" sz="1800" u="sng" dirty="0">
              <a:latin typeface="Roboto"/>
              <a:ea typeface="Roboto"/>
              <a:cs typeface="Roboto"/>
              <a:sym typeface="Roboto"/>
            </a:endParaRPr>
          </a:p>
          <a:p>
            <a:pPr lvl="0">
              <a:lnSpc>
                <a:spcPct val="115000"/>
              </a:lnSpc>
              <a:buSzPts val="1800"/>
            </a:pPr>
            <a:r>
              <a:rPr lang="en-US" sz="1800" u="sng" dirty="0">
                <a:latin typeface="Roboto"/>
                <a:ea typeface="Roboto"/>
                <a:cs typeface="Roboto"/>
                <a:sym typeface="Roboto"/>
              </a:rPr>
              <a:t>Governor’s Emergency Education Relief Fund:</a:t>
            </a:r>
            <a:r>
              <a:rPr lang="en-US" sz="1800" dirty="0">
                <a:latin typeface="Roboto"/>
                <a:ea typeface="Roboto"/>
                <a:cs typeface="Roboto"/>
                <a:sym typeface="Roboto"/>
              </a:rPr>
              <a:t> $3 billion total ($54 million for MO).</a:t>
            </a:r>
          </a:p>
          <a:p>
            <a:pPr lvl="0">
              <a:lnSpc>
                <a:spcPct val="115000"/>
              </a:lnSpc>
              <a:spcBef>
                <a:spcPts val="1600"/>
              </a:spcBef>
              <a:buSzPts val="1800"/>
            </a:pPr>
            <a:r>
              <a:rPr lang="en-US" sz="1800" dirty="0">
                <a:latin typeface="Roboto"/>
                <a:ea typeface="Roboto"/>
                <a:cs typeface="Roboto"/>
                <a:sym typeface="Roboto"/>
              </a:rPr>
              <a:t>Distributed to K-12 and/or Higher Education at Governor’s discretion.</a:t>
            </a:r>
          </a:p>
          <a:p>
            <a:pPr lvl="0">
              <a:lnSpc>
                <a:spcPct val="115000"/>
              </a:lnSpc>
              <a:spcBef>
                <a:spcPts val="1600"/>
              </a:spcBef>
              <a:buSzPts val="1800"/>
            </a:pPr>
            <a:r>
              <a:rPr lang="en-US" sz="1800" dirty="0">
                <a:latin typeface="Roboto"/>
                <a:ea typeface="Roboto"/>
                <a:cs typeface="Roboto"/>
                <a:sym typeface="Roboto"/>
              </a:rPr>
              <a:t>Supplemental budget gives Governor spending authority in K-12.</a:t>
            </a:r>
          </a:p>
          <a:p>
            <a:pPr lvl="0">
              <a:lnSpc>
                <a:spcPct val="115000"/>
              </a:lnSpc>
              <a:spcBef>
                <a:spcPts val="1600"/>
              </a:spcBef>
              <a:buSzPts val="1800"/>
            </a:pPr>
            <a:r>
              <a:rPr lang="en-US" sz="1800" dirty="0">
                <a:latin typeface="Roboto"/>
                <a:ea typeface="Roboto"/>
                <a:cs typeface="Roboto"/>
                <a:sym typeface="Roboto"/>
              </a:rPr>
              <a:t>Use of funds (awaiting detailed guidance) - see April 9 DESE memo.</a:t>
            </a:r>
          </a:p>
          <a:p>
            <a:pPr lvl="0">
              <a:lnSpc>
                <a:spcPct val="115000"/>
              </a:lnSpc>
              <a:spcBef>
                <a:spcPts val="1600"/>
              </a:spcBef>
              <a:buSzPts val="1800"/>
            </a:pPr>
            <a:endParaRPr lang="en-US" sz="1800" dirty="0">
              <a:latin typeface="Roboto"/>
              <a:ea typeface="Roboto"/>
              <a:cs typeface="Roboto"/>
              <a:sym typeface="Roboto"/>
            </a:endParaRPr>
          </a:p>
          <a:p>
            <a:pPr lvl="0">
              <a:lnSpc>
                <a:spcPct val="115000"/>
              </a:lnSpc>
              <a:spcBef>
                <a:spcPts val="1600"/>
              </a:spcBef>
              <a:buSzPts val="1800"/>
            </a:pPr>
            <a:r>
              <a:rPr lang="en-US" sz="1800" dirty="0">
                <a:latin typeface="Roboto"/>
                <a:ea typeface="Roboto"/>
                <a:cs typeface="Roboto"/>
                <a:sym typeface="Roboto"/>
              </a:rPr>
              <a:t>U.S. </a:t>
            </a:r>
            <a:r>
              <a:rPr lang="en-US" sz="1800" dirty="0" err="1">
                <a:latin typeface="Roboto"/>
                <a:ea typeface="Roboto"/>
                <a:cs typeface="Roboto"/>
                <a:sym typeface="Roboto"/>
              </a:rPr>
              <a:t>Dept</a:t>
            </a:r>
            <a:r>
              <a:rPr lang="en-US" sz="1800" dirty="0">
                <a:latin typeface="Roboto"/>
                <a:ea typeface="Roboto"/>
                <a:cs typeface="Roboto"/>
                <a:sym typeface="Roboto"/>
              </a:rPr>
              <a:t> of Education has 30 days to issue applications to states, and must respond to state applications within 30 days of receipt. </a:t>
            </a:r>
          </a:p>
        </p:txBody>
      </p:sp>
    </p:spTree>
    <p:extLst>
      <p:ext uri="{BB962C8B-B14F-4D97-AF65-F5344CB8AC3E}">
        <p14:creationId xmlns:p14="http://schemas.microsoft.com/office/powerpoint/2010/main" val="2498555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Google Shape;214;p12" descr="Social Media Background.gif"/>
          <p:cNvPicPr preferRelativeResize="0"/>
          <p:nvPr/>
        </p:nvPicPr>
        <p:blipFill rotWithShape="1">
          <a:blip r:embed="rId3">
            <a:alphaModFix/>
          </a:blip>
          <a:srcRect/>
          <a:stretch/>
        </p:blipFill>
        <p:spPr>
          <a:xfrm>
            <a:off x="0" y="-21740"/>
            <a:ext cx="9144000" cy="6901490"/>
          </a:xfrm>
          <a:prstGeom prst="rect">
            <a:avLst/>
          </a:prstGeom>
          <a:noFill/>
          <a:ln>
            <a:noFill/>
          </a:ln>
        </p:spPr>
      </p:pic>
      <p:pic>
        <p:nvPicPr>
          <p:cNvPr id="215" name="Google Shape;215;p12"/>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216" name="Google Shape;216;p12"/>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217" name="Google Shape;217;p12"/>
          <p:cNvSpPr/>
          <p:nvPr/>
        </p:nvSpPr>
        <p:spPr>
          <a:xfrm>
            <a:off x="166075" y="69350"/>
            <a:ext cx="8814300" cy="9966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2"/>
          <p:cNvSpPr txBox="1"/>
          <p:nvPr/>
        </p:nvSpPr>
        <p:spPr>
          <a:xfrm>
            <a:off x="259450" y="329950"/>
            <a:ext cx="8826600" cy="6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CARES Act Impact: Education Stabilization Fund</a:t>
            </a:r>
            <a:endParaRPr sz="1800" b="0" i="0" u="none" strike="noStrike" cap="none">
              <a:solidFill>
                <a:srgbClr val="FFFFFF"/>
              </a:solidFill>
              <a:latin typeface="Roboto"/>
              <a:ea typeface="Roboto"/>
              <a:cs typeface="Roboto"/>
              <a:sym typeface="Roboto"/>
            </a:endParaRPr>
          </a:p>
        </p:txBody>
      </p:sp>
      <p:sp>
        <p:nvSpPr>
          <p:cNvPr id="219" name="Google Shape;219;p12"/>
          <p:cNvSpPr txBox="1"/>
          <p:nvPr/>
        </p:nvSpPr>
        <p:spPr>
          <a:xfrm>
            <a:off x="259450" y="1189100"/>
            <a:ext cx="8779500" cy="475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200"/>
              </a:spcBef>
              <a:spcAft>
                <a:spcPts val="0"/>
              </a:spcAft>
              <a:buClr>
                <a:srgbClr val="000000"/>
              </a:buClr>
              <a:buSzPts val="1800"/>
              <a:buFont typeface="Arial"/>
              <a:buNone/>
            </a:pPr>
            <a:endParaRPr sz="1800" b="0" i="0" u="none" strike="noStrike" cap="none">
              <a:solidFill>
                <a:schemeClr val="dk1"/>
              </a:solidFill>
              <a:latin typeface="Roboto"/>
              <a:ea typeface="Roboto"/>
              <a:cs typeface="Roboto"/>
              <a:sym typeface="Roboto"/>
            </a:endParaRPr>
          </a:p>
          <a:p>
            <a:pPr marL="0" marR="0" lvl="0" indent="0" algn="l" rtl="0">
              <a:lnSpc>
                <a:spcPct val="115000"/>
              </a:lnSpc>
              <a:spcBef>
                <a:spcPts val="1200"/>
              </a:spcBef>
              <a:spcAft>
                <a:spcPts val="0"/>
              </a:spcAft>
              <a:buClr>
                <a:schemeClr val="dk1"/>
              </a:buClr>
              <a:buSzPts val="1100"/>
              <a:buFont typeface="Arial"/>
              <a:buNone/>
            </a:pPr>
            <a:r>
              <a:rPr lang="en-US" sz="1800" b="0" i="0" u="none" strike="noStrike" cap="none">
                <a:solidFill>
                  <a:srgbClr val="000000"/>
                </a:solidFill>
                <a:latin typeface="Roboto"/>
                <a:ea typeface="Roboto"/>
                <a:cs typeface="Roboto"/>
                <a:sym typeface="Roboto"/>
              </a:rPr>
              <a:t>CONTINUED PAYMENT TO EMPLOYEES</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100"/>
              <a:buFont typeface="Arial"/>
              <a:buNone/>
            </a:pPr>
            <a:r>
              <a:rPr lang="en-US" sz="1800" b="0" i="0" u="none" strike="noStrike" cap="none">
                <a:solidFill>
                  <a:srgbClr val="000000"/>
                </a:solidFill>
                <a:latin typeface="Roboto"/>
                <a:ea typeface="Roboto"/>
                <a:cs typeface="Roboto"/>
                <a:sym typeface="Roboto"/>
              </a:rPr>
              <a:t>SEC. 18006. A local educational agency, State, institution of</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100"/>
              <a:buFont typeface="Arial"/>
              <a:buNone/>
            </a:pPr>
            <a:r>
              <a:rPr lang="en-US" sz="1800" b="0" i="0" u="none" strike="noStrike" cap="none">
                <a:solidFill>
                  <a:srgbClr val="000000"/>
                </a:solidFill>
                <a:latin typeface="Roboto"/>
                <a:ea typeface="Roboto"/>
                <a:cs typeface="Roboto"/>
                <a:sym typeface="Roboto"/>
              </a:rPr>
              <a:t>higher education, or other entity that receives funds under ‘‘Education</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100"/>
              <a:buFont typeface="Arial"/>
              <a:buNone/>
            </a:pPr>
            <a:r>
              <a:rPr lang="en-US" sz="1800" b="0" i="0" u="none" strike="noStrike" cap="none">
                <a:solidFill>
                  <a:srgbClr val="000000"/>
                </a:solidFill>
                <a:latin typeface="Roboto"/>
                <a:ea typeface="Roboto"/>
                <a:cs typeface="Roboto"/>
                <a:sym typeface="Roboto"/>
              </a:rPr>
              <a:t>Stabilization Fund’’, shall to the greatest extent practicable,</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100"/>
              <a:buFont typeface="Arial"/>
              <a:buNone/>
            </a:pPr>
            <a:r>
              <a:rPr lang="en-US" sz="1800" b="0" i="0" u="none" strike="noStrike" cap="none">
                <a:solidFill>
                  <a:srgbClr val="000000"/>
                </a:solidFill>
                <a:latin typeface="Roboto"/>
                <a:ea typeface="Roboto"/>
                <a:cs typeface="Roboto"/>
                <a:sym typeface="Roboto"/>
              </a:rPr>
              <a:t>continue to pay its employees and contractors during the period</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100"/>
              <a:buFont typeface="Arial"/>
              <a:buNone/>
            </a:pPr>
            <a:r>
              <a:rPr lang="en-US" sz="1800" b="0" i="0" u="none" strike="noStrike" cap="none">
                <a:solidFill>
                  <a:srgbClr val="000000"/>
                </a:solidFill>
                <a:latin typeface="Roboto"/>
                <a:ea typeface="Roboto"/>
                <a:cs typeface="Roboto"/>
                <a:sym typeface="Roboto"/>
              </a:rPr>
              <a:t>of any disruptions or closures related to coronavirus.</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3" descr="Social Media Background.gif"/>
          <p:cNvPicPr preferRelativeResize="0"/>
          <p:nvPr/>
        </p:nvPicPr>
        <p:blipFill rotWithShape="1">
          <a:blip r:embed="rId3">
            <a:alphaModFix/>
          </a:blip>
          <a:srcRect/>
          <a:stretch/>
        </p:blipFill>
        <p:spPr>
          <a:xfrm>
            <a:off x="0" y="-21740"/>
            <a:ext cx="9144000" cy="6901490"/>
          </a:xfrm>
          <a:prstGeom prst="rect">
            <a:avLst/>
          </a:prstGeom>
          <a:noFill/>
          <a:ln>
            <a:noFill/>
          </a:ln>
        </p:spPr>
      </p:pic>
      <p:pic>
        <p:nvPicPr>
          <p:cNvPr id="225" name="Google Shape;225;p13"/>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226" name="Google Shape;226;p13"/>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227" name="Google Shape;227;p13"/>
          <p:cNvSpPr/>
          <p:nvPr/>
        </p:nvSpPr>
        <p:spPr>
          <a:xfrm>
            <a:off x="166075" y="69350"/>
            <a:ext cx="8814300" cy="9966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3"/>
          <p:cNvSpPr txBox="1"/>
          <p:nvPr/>
        </p:nvSpPr>
        <p:spPr>
          <a:xfrm>
            <a:off x="259450" y="329950"/>
            <a:ext cx="8826600" cy="6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CARES Act Impact: Coronavirus Relief Fund</a:t>
            </a:r>
            <a:endParaRPr sz="1800" b="0" i="0" u="none" strike="noStrike" cap="none">
              <a:solidFill>
                <a:srgbClr val="FFFFFF"/>
              </a:solidFill>
              <a:latin typeface="Roboto"/>
              <a:ea typeface="Roboto"/>
              <a:cs typeface="Roboto"/>
              <a:sym typeface="Roboto"/>
            </a:endParaRPr>
          </a:p>
        </p:txBody>
      </p:sp>
      <p:sp>
        <p:nvSpPr>
          <p:cNvPr id="229" name="Google Shape;229;p13"/>
          <p:cNvSpPr txBox="1"/>
          <p:nvPr/>
        </p:nvSpPr>
        <p:spPr>
          <a:xfrm>
            <a:off x="259450" y="1189100"/>
            <a:ext cx="8779500" cy="475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Coronavirus Relief Fund: Missouri estimated to receive $2.38 billion to support state and local governments - distribution uncertain at this time.</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USE OF FUNDS.—A State, Tribal government, and unit of local government shall use the funds provided under a payment made under this section to cover only those costs of the State, Tribal government, or unit of local government that— ‘‘(1) are necessary expenditures incurred due to the public health emergency with respect to the Coronavirus Disease 2019 (COVID–19); ‘‘(2) were not accounted for in the budget most recently approved as of the date of enactment of this section for the State or government; and ‘‘(3) were incurred during the period that begins on March 1, 2020, and ends on December 30, 2020. </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dirty="0">
              <a:solidFill>
                <a:srgbClr val="FF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14" descr="Social Media Background.gif"/>
          <p:cNvPicPr preferRelativeResize="0"/>
          <p:nvPr/>
        </p:nvPicPr>
        <p:blipFill rotWithShape="1">
          <a:blip r:embed="rId3">
            <a:alphaModFix/>
          </a:blip>
          <a:srcRect/>
          <a:stretch/>
        </p:blipFill>
        <p:spPr>
          <a:xfrm>
            <a:off x="0" y="-21740"/>
            <a:ext cx="9144000" cy="6901490"/>
          </a:xfrm>
          <a:prstGeom prst="rect">
            <a:avLst/>
          </a:prstGeom>
          <a:noFill/>
          <a:ln>
            <a:noFill/>
          </a:ln>
        </p:spPr>
      </p:pic>
      <p:pic>
        <p:nvPicPr>
          <p:cNvPr id="235" name="Google Shape;235;p14"/>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236" name="Google Shape;236;p14"/>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237" name="Google Shape;237;p14"/>
          <p:cNvSpPr/>
          <p:nvPr/>
        </p:nvSpPr>
        <p:spPr>
          <a:xfrm>
            <a:off x="166075" y="69350"/>
            <a:ext cx="8814300" cy="9966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4"/>
          <p:cNvSpPr txBox="1"/>
          <p:nvPr/>
        </p:nvSpPr>
        <p:spPr>
          <a:xfrm>
            <a:off x="259450" y="329950"/>
            <a:ext cx="8826600" cy="6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HB 2014: FY20 Supplemental Bill</a:t>
            </a:r>
            <a:endParaRPr sz="1800" b="0" i="0" u="none" strike="noStrike" cap="none">
              <a:solidFill>
                <a:srgbClr val="FFFFFF"/>
              </a:solidFill>
              <a:latin typeface="Roboto"/>
              <a:ea typeface="Roboto"/>
              <a:cs typeface="Roboto"/>
              <a:sym typeface="Roboto"/>
            </a:endParaRPr>
          </a:p>
        </p:txBody>
      </p:sp>
      <p:sp>
        <p:nvSpPr>
          <p:cNvPr id="239" name="Google Shape;239;p14"/>
          <p:cNvSpPr txBox="1"/>
          <p:nvPr/>
        </p:nvSpPr>
        <p:spPr>
          <a:xfrm>
            <a:off x="259450" y="1189100"/>
            <a:ext cx="8779500" cy="475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Previously approved by the House, revised with Governor’s amendments for COVID relief and emergency spending provisions.</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Includes $11.9 million for ESCE.</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Includes $15.8 million for formula prior year correction (FY19).</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Includes $300 million in federal authorization for CARES Act distribution.</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Includes $1.5 billion in federal authorization for future stimulus/recovery bills if they were to occur before June 30 (potential to replace lost General Revenue).</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FF0000"/>
              </a:solidFill>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5" descr="Social Media Background.gif"/>
          <p:cNvPicPr preferRelativeResize="0"/>
          <p:nvPr/>
        </p:nvPicPr>
        <p:blipFill rotWithShape="1">
          <a:blip r:embed="rId3">
            <a:alphaModFix/>
          </a:blip>
          <a:srcRect/>
          <a:stretch/>
        </p:blipFill>
        <p:spPr>
          <a:xfrm>
            <a:off x="0" y="-21740"/>
            <a:ext cx="9144000" cy="6901490"/>
          </a:xfrm>
          <a:prstGeom prst="rect">
            <a:avLst/>
          </a:prstGeom>
          <a:noFill/>
          <a:ln>
            <a:noFill/>
          </a:ln>
        </p:spPr>
      </p:pic>
      <p:pic>
        <p:nvPicPr>
          <p:cNvPr id="245" name="Google Shape;245;p15"/>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246" name="Google Shape;246;p15"/>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247" name="Google Shape;247;p15"/>
          <p:cNvSpPr/>
          <p:nvPr/>
        </p:nvSpPr>
        <p:spPr>
          <a:xfrm>
            <a:off x="166075" y="69350"/>
            <a:ext cx="8814300" cy="9966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5"/>
          <p:cNvSpPr txBox="1"/>
          <p:nvPr/>
        </p:nvSpPr>
        <p:spPr>
          <a:xfrm>
            <a:off x="259450" y="329950"/>
            <a:ext cx="8826600" cy="6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FY21 Forecast: State Funds &amp; Prop C (uncharted waters)</a:t>
            </a:r>
            <a:endParaRPr sz="1800" b="0" i="0" u="none" strike="noStrike" cap="none">
              <a:solidFill>
                <a:srgbClr val="FFFFFF"/>
              </a:solidFill>
              <a:latin typeface="Roboto"/>
              <a:ea typeface="Roboto"/>
              <a:cs typeface="Roboto"/>
              <a:sym typeface="Roboto"/>
            </a:endParaRPr>
          </a:p>
        </p:txBody>
      </p:sp>
      <p:sp>
        <p:nvSpPr>
          <p:cNvPr id="249" name="Google Shape;249;p15"/>
          <p:cNvSpPr txBox="1"/>
          <p:nvPr/>
        </p:nvSpPr>
        <p:spPr>
          <a:xfrm>
            <a:off x="259450" y="1189100"/>
            <a:ext cx="8779500" cy="475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State Budget: Not following typical timeline. Summer special session being discussed. Even when approved, revenue impact of COVID-19 will not be fully known.</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Formula/SAT: Traditionally a priority of the Legislature. For every $25 million shortfall in funding, the SAT drops by approximately $33.</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CTF: Actual revenues will be impacted by return date of Riverboat activities. Need to evaluate appropriation of GR versus Gaming funds in the final state budget.</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ts val="1100"/>
              <a:buFont typeface="Arial"/>
              <a:buNone/>
            </a:pPr>
            <a:r>
              <a:rPr lang="en-US" sz="1800" b="0" i="0" u="none" strike="noStrike" cap="none" dirty="0">
                <a:solidFill>
                  <a:schemeClr val="dk1"/>
                </a:solidFill>
                <a:latin typeface="Roboto"/>
                <a:ea typeface="Roboto"/>
                <a:cs typeface="Roboto"/>
                <a:sym typeface="Roboto"/>
              </a:rPr>
              <a:t>Transportation: Common source of withholdings, consider level funding best case.</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Prop C: Recovery funds will help maintain consumer spending, but expect a decline.  Last recession resulted in a 10% drop in revenues.</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dirty="0">
              <a:solidFill>
                <a:srgbClr val="FF0000"/>
              </a:solidFill>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5" descr="Social Media Background.gif"/>
          <p:cNvPicPr preferRelativeResize="0"/>
          <p:nvPr/>
        </p:nvPicPr>
        <p:blipFill rotWithShape="1">
          <a:blip r:embed="rId3">
            <a:alphaModFix/>
          </a:blip>
          <a:srcRect/>
          <a:stretch/>
        </p:blipFill>
        <p:spPr>
          <a:xfrm>
            <a:off x="0" y="-21740"/>
            <a:ext cx="9144000" cy="6901490"/>
          </a:xfrm>
          <a:prstGeom prst="rect">
            <a:avLst/>
          </a:prstGeom>
          <a:noFill/>
          <a:ln>
            <a:noFill/>
          </a:ln>
        </p:spPr>
      </p:pic>
      <p:pic>
        <p:nvPicPr>
          <p:cNvPr id="245" name="Google Shape;245;p15"/>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246" name="Google Shape;246;p15"/>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247" name="Google Shape;247;p15"/>
          <p:cNvSpPr/>
          <p:nvPr/>
        </p:nvSpPr>
        <p:spPr>
          <a:xfrm>
            <a:off x="166075" y="69350"/>
            <a:ext cx="8814300" cy="9966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5"/>
          <p:cNvSpPr txBox="1"/>
          <p:nvPr/>
        </p:nvSpPr>
        <p:spPr>
          <a:xfrm>
            <a:off x="259450" y="329950"/>
            <a:ext cx="8826600" cy="6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FFFFFF"/>
                </a:solidFill>
                <a:latin typeface="Roboto"/>
                <a:ea typeface="Roboto"/>
                <a:cs typeface="Roboto"/>
                <a:sym typeface="Roboto"/>
              </a:rPr>
              <a:t>Prop C Historical</a:t>
            </a:r>
            <a:endParaRPr sz="1800" b="0" i="0" u="none" strike="noStrike" cap="none" dirty="0">
              <a:solidFill>
                <a:srgbClr val="FFFFFF"/>
              </a:solidFill>
              <a:latin typeface="Roboto"/>
              <a:ea typeface="Roboto"/>
              <a:cs typeface="Roboto"/>
              <a:sym typeface="Roboto"/>
            </a:endParaRPr>
          </a:p>
        </p:txBody>
      </p:sp>
      <p:sp>
        <p:nvSpPr>
          <p:cNvPr id="249" name="Google Shape;249;p15"/>
          <p:cNvSpPr txBox="1"/>
          <p:nvPr/>
        </p:nvSpPr>
        <p:spPr>
          <a:xfrm>
            <a:off x="259450" y="1189100"/>
            <a:ext cx="8779500" cy="475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dirty="0">
              <a:solidFill>
                <a:srgbClr val="FF0000"/>
              </a:solidFill>
              <a:latin typeface="Roboto"/>
              <a:ea typeface="Roboto"/>
              <a:cs typeface="Roboto"/>
              <a:sym typeface="Roboto"/>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433" y="1157040"/>
            <a:ext cx="8449133" cy="4262972"/>
          </a:xfrm>
          <a:prstGeom prst="rect">
            <a:avLst/>
          </a:prstGeom>
        </p:spPr>
      </p:pic>
    </p:spTree>
    <p:extLst>
      <p:ext uri="{BB962C8B-B14F-4D97-AF65-F5344CB8AC3E}">
        <p14:creationId xmlns:p14="http://schemas.microsoft.com/office/powerpoint/2010/main" val="2122557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6" descr="Social Media Background.gif"/>
          <p:cNvPicPr preferRelativeResize="0"/>
          <p:nvPr/>
        </p:nvPicPr>
        <p:blipFill rotWithShape="1">
          <a:blip r:embed="rId3">
            <a:alphaModFix/>
          </a:blip>
          <a:srcRect/>
          <a:stretch/>
        </p:blipFill>
        <p:spPr>
          <a:xfrm>
            <a:off x="0" y="-21740"/>
            <a:ext cx="9144000" cy="6901490"/>
          </a:xfrm>
          <a:prstGeom prst="rect">
            <a:avLst/>
          </a:prstGeom>
          <a:noFill/>
          <a:ln>
            <a:noFill/>
          </a:ln>
        </p:spPr>
      </p:pic>
      <p:pic>
        <p:nvPicPr>
          <p:cNvPr id="255" name="Google Shape;255;p16"/>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256" name="Google Shape;256;p16"/>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257" name="Google Shape;257;p16"/>
          <p:cNvSpPr/>
          <p:nvPr/>
        </p:nvSpPr>
        <p:spPr>
          <a:xfrm>
            <a:off x="166075" y="69350"/>
            <a:ext cx="8814300" cy="9966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6"/>
          <p:cNvSpPr txBox="1"/>
          <p:nvPr/>
        </p:nvSpPr>
        <p:spPr>
          <a:xfrm>
            <a:off x="259450" y="329950"/>
            <a:ext cx="8826600" cy="6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FY21 Forecast: Property Tax Revenue</a:t>
            </a:r>
            <a:endParaRPr sz="1800" b="0" i="0" u="none" strike="noStrike" cap="none">
              <a:solidFill>
                <a:srgbClr val="FFFFFF"/>
              </a:solidFill>
              <a:latin typeface="Roboto"/>
              <a:ea typeface="Roboto"/>
              <a:cs typeface="Roboto"/>
              <a:sym typeface="Roboto"/>
            </a:endParaRPr>
          </a:p>
        </p:txBody>
      </p:sp>
      <p:sp>
        <p:nvSpPr>
          <p:cNvPr id="259" name="Google Shape;259;p16"/>
          <p:cNvSpPr txBox="1"/>
          <p:nvPr/>
        </p:nvSpPr>
        <p:spPr>
          <a:xfrm>
            <a:off x="259450" y="1189100"/>
            <a:ext cx="8779500" cy="475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If impacts of current closures continue into 2021 there could be a negative impact on 2021 reassessment, which is the value of property as of January 1, 2021.  This would also impact 2022.</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Potential rise in appeals for 2020 tax year even though it’s not a reassessment year.</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Commercial property is based off of the income producing abilities of a property, rent, and sales.</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Possible lack of sales transactions on residential property.</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Potential for lower collection rates than normal (compare to 2008-2010).</a:t>
            </a:r>
            <a:endParaRPr sz="1800" b="0" i="0" u="none" strike="noStrike" cap="none" dirty="0">
              <a:solidFill>
                <a:srgbClr val="000000"/>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r>
              <a:rPr lang="en-US" sz="1800" b="0" i="0" u="none" strike="noStrike" cap="none" dirty="0">
                <a:solidFill>
                  <a:srgbClr val="000000"/>
                </a:solidFill>
                <a:latin typeface="Roboto"/>
                <a:ea typeface="Roboto"/>
                <a:cs typeface="Roboto"/>
                <a:sym typeface="Roboto"/>
              </a:rPr>
              <a:t>How much can property values decrease before a district reaches maximum tax rates? </a:t>
            </a:r>
            <a:endParaRPr sz="1800" b="0" i="0" u="none" strike="noStrike" cap="none" dirty="0">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a:stretch/>
        </p:blipFill>
        <p:spPr>
          <a:xfrm>
            <a:off x="0" y="0"/>
            <a:ext cx="9143999" cy="6858000"/>
          </a:xfrm>
          <a:prstGeom prst="rect">
            <a:avLst/>
          </a:prstGeom>
          <a:noFill/>
          <a:ln>
            <a:noFill/>
          </a:ln>
        </p:spPr>
      </p:pic>
      <p:sp>
        <p:nvSpPr>
          <p:cNvPr id="97" name="Google Shape;97;p2"/>
          <p:cNvSpPr txBox="1"/>
          <p:nvPr/>
        </p:nvSpPr>
        <p:spPr>
          <a:xfrm>
            <a:off x="533400" y="1143000"/>
            <a:ext cx="51054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a:ea typeface="Arial"/>
                <a:cs typeface="Arial"/>
                <a:sym typeface="Arial"/>
              </a:rPr>
              <a:t>Instructions</a:t>
            </a:r>
            <a:r>
              <a:rPr lang="en-US" sz="3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98" name="Google Shape;98;p2"/>
          <p:cNvSpPr txBox="1"/>
          <p:nvPr/>
        </p:nvSpPr>
        <p:spPr>
          <a:xfrm>
            <a:off x="1219200" y="2209800"/>
            <a:ext cx="7086600" cy="353943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Use telephone – select “Telephone” in the Audio panel and the dial-in information will be displayed. </a:t>
            </a:r>
            <a:endParaRPr sz="1400" b="0" i="0" u="none" strike="noStrike" cap="none">
              <a:solidFill>
                <a:srgbClr val="000000"/>
              </a:solidFill>
              <a:latin typeface="Arial"/>
              <a:ea typeface="Arial"/>
              <a:cs typeface="Arial"/>
              <a:sym typeface="Arial"/>
            </a:endParaRPr>
          </a:p>
          <a:p>
            <a:pPr marL="285750" marR="0" lvl="0" indent="-10795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Arial"/>
                <a:ea typeface="Arial"/>
                <a:cs typeface="Arial"/>
                <a:sym typeface="Arial"/>
              </a:rPr>
              <a:t>Submit questions – type your questions into the “Questions” section of the control panel. You may send in your questions at any time during the this webinar. </a:t>
            </a:r>
            <a:endParaRPr sz="1400" b="0" i="0" u="none" strike="noStrike" cap="none">
              <a:solidFill>
                <a:srgbClr val="000000"/>
              </a:solidFill>
              <a:latin typeface="Arial"/>
              <a:ea typeface="Arial"/>
              <a:cs typeface="Arial"/>
              <a:sym typeface="Arial"/>
            </a:endParaRPr>
          </a:p>
        </p:txBody>
      </p:sp>
      <p:pic>
        <p:nvPicPr>
          <p:cNvPr id="99" name="Google Shape;99;p2"/>
          <p:cNvPicPr preferRelativeResize="0"/>
          <p:nvPr/>
        </p:nvPicPr>
        <p:blipFill rotWithShape="1">
          <a:blip r:embed="rId4">
            <a:alphaModFix/>
          </a:blip>
          <a:srcRect/>
          <a:stretch/>
        </p:blipFill>
        <p:spPr>
          <a:xfrm>
            <a:off x="6858000" y="6043773"/>
            <a:ext cx="1774090" cy="524301"/>
          </a:xfrm>
          <a:prstGeom prst="rect">
            <a:avLst/>
          </a:prstGeom>
          <a:noFill/>
          <a:ln>
            <a:noFill/>
          </a:ln>
        </p:spPr>
      </p:pic>
      <p:pic>
        <p:nvPicPr>
          <p:cNvPr id="100" name="Google Shape;100;p2"/>
          <p:cNvPicPr preferRelativeResize="0"/>
          <p:nvPr/>
        </p:nvPicPr>
        <p:blipFill rotWithShape="1">
          <a:blip r:embed="rId5">
            <a:alphaModFix/>
          </a:blip>
          <a:srcRect/>
          <a:stretch/>
        </p:blipFill>
        <p:spPr>
          <a:xfrm>
            <a:off x="381001" y="5617304"/>
            <a:ext cx="1280916" cy="110479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17" descr="Social Media Background.gif"/>
          <p:cNvPicPr preferRelativeResize="0"/>
          <p:nvPr/>
        </p:nvPicPr>
        <p:blipFill rotWithShape="1">
          <a:blip r:embed="rId3">
            <a:alphaModFix/>
          </a:blip>
          <a:srcRect/>
          <a:stretch/>
        </p:blipFill>
        <p:spPr>
          <a:xfrm>
            <a:off x="0" y="-21740"/>
            <a:ext cx="9144000" cy="6901490"/>
          </a:xfrm>
          <a:prstGeom prst="rect">
            <a:avLst/>
          </a:prstGeom>
          <a:noFill/>
          <a:ln>
            <a:noFill/>
          </a:ln>
        </p:spPr>
      </p:pic>
      <p:pic>
        <p:nvPicPr>
          <p:cNvPr id="265" name="Google Shape;265;p17"/>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266" name="Google Shape;266;p17"/>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267" name="Google Shape;267;p17"/>
          <p:cNvSpPr/>
          <p:nvPr/>
        </p:nvSpPr>
        <p:spPr>
          <a:xfrm>
            <a:off x="166075" y="69350"/>
            <a:ext cx="8814300" cy="9966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7"/>
          <p:cNvSpPr txBox="1"/>
          <p:nvPr/>
        </p:nvSpPr>
        <p:spPr>
          <a:xfrm>
            <a:off x="259450" y="329950"/>
            <a:ext cx="8826600" cy="6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Summary</a:t>
            </a:r>
            <a:endParaRPr sz="1800" b="0" i="0" u="none" strike="noStrike" cap="none">
              <a:solidFill>
                <a:srgbClr val="FFFFFF"/>
              </a:solidFill>
              <a:latin typeface="Roboto"/>
              <a:ea typeface="Roboto"/>
              <a:cs typeface="Roboto"/>
              <a:sym typeface="Roboto"/>
            </a:endParaRPr>
          </a:p>
        </p:txBody>
      </p:sp>
      <p:sp>
        <p:nvSpPr>
          <p:cNvPr id="269" name="Google Shape;269;p17"/>
          <p:cNvSpPr txBox="1"/>
          <p:nvPr/>
        </p:nvSpPr>
        <p:spPr>
          <a:xfrm>
            <a:off x="259450" y="1189100"/>
            <a:ext cx="8779500" cy="4756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This budget development year is like no other.</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Confidence will be low in any revenue forecast used by the Legislators to build the FY21 budget.</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End date of social distancing will play a large part in determining the depth of revenue impacts.</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Delaying decisions that can be delayed will allow for more informed decisions.</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Take advantage of any efficiency savings you can while planning for next year.</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r>
              <a:rPr lang="en-US" sz="1800" b="0" i="0" u="none" strike="noStrike" cap="none">
                <a:solidFill>
                  <a:srgbClr val="000000"/>
                </a:solidFill>
                <a:latin typeface="Roboto"/>
                <a:ea typeface="Roboto"/>
                <a:cs typeface="Roboto"/>
                <a:sym typeface="Roboto"/>
              </a:rPr>
              <a:t>Short-term use of reserves can be expected as we work through this budget cycle.</a:t>
            </a: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a:p>
            <a:pPr marL="0" marR="0" lvl="0" indent="0" algn="l" rtl="0">
              <a:lnSpc>
                <a:spcPct val="115000"/>
              </a:lnSpc>
              <a:spcBef>
                <a:spcPts val="1600"/>
              </a:spcBef>
              <a:spcAft>
                <a:spcPts val="1600"/>
              </a:spcAft>
              <a:buClr>
                <a:srgbClr val="000000"/>
              </a:buClr>
              <a:buSzPts val="1800"/>
              <a:buFont typeface="Arial"/>
              <a:buNone/>
            </a:pPr>
            <a:endParaRPr sz="1800" b="0" i="0" u="none" strike="noStrike" cap="none">
              <a:solidFill>
                <a:srgbClr val="000000"/>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8"/>
          <p:cNvPicPr preferRelativeResize="0"/>
          <p:nvPr/>
        </p:nvPicPr>
        <p:blipFill rotWithShape="1">
          <a:blip r:embed="rId3">
            <a:alphaModFix/>
          </a:blip>
          <a:srcRect/>
          <a:stretch/>
        </p:blipFill>
        <p:spPr>
          <a:xfrm>
            <a:off x="0" y="0"/>
            <a:ext cx="9143999" cy="6858000"/>
          </a:xfrm>
          <a:prstGeom prst="rect">
            <a:avLst/>
          </a:prstGeom>
          <a:noFill/>
          <a:ln>
            <a:noFill/>
          </a:ln>
        </p:spPr>
      </p:pic>
      <p:sp>
        <p:nvSpPr>
          <p:cNvPr id="275" name="Google Shape;275;p18"/>
          <p:cNvSpPr txBox="1"/>
          <p:nvPr/>
        </p:nvSpPr>
        <p:spPr>
          <a:xfrm>
            <a:off x="2381248" y="2743200"/>
            <a:ext cx="4381501"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400"/>
              <a:buFont typeface="Arial"/>
              <a:buNone/>
            </a:pPr>
            <a:r>
              <a:rPr lang="en-US" sz="6400" b="0" i="0" u="none" strike="noStrike" cap="none">
                <a:solidFill>
                  <a:schemeClr val="dk1"/>
                </a:solidFill>
                <a:latin typeface="Arial"/>
                <a:ea typeface="Arial"/>
                <a:cs typeface="Arial"/>
                <a:sym typeface="Arial"/>
              </a:rPr>
              <a:t>Questions?</a:t>
            </a:r>
            <a:endParaRPr sz="1400" b="0" i="0" u="none" strike="noStrike" cap="none">
              <a:solidFill>
                <a:srgbClr val="000000"/>
              </a:solidFill>
              <a:latin typeface="Arial"/>
              <a:ea typeface="Arial"/>
              <a:cs typeface="Arial"/>
              <a:sym typeface="Arial"/>
            </a:endParaRPr>
          </a:p>
        </p:txBody>
      </p:sp>
      <p:pic>
        <p:nvPicPr>
          <p:cNvPr id="276" name="Google Shape;276;p18"/>
          <p:cNvPicPr preferRelativeResize="0"/>
          <p:nvPr/>
        </p:nvPicPr>
        <p:blipFill rotWithShape="1">
          <a:blip r:embed="rId4">
            <a:alphaModFix/>
          </a:blip>
          <a:srcRect/>
          <a:stretch/>
        </p:blipFill>
        <p:spPr>
          <a:xfrm>
            <a:off x="6934200" y="5529066"/>
            <a:ext cx="1774090" cy="524301"/>
          </a:xfrm>
          <a:prstGeom prst="rect">
            <a:avLst/>
          </a:prstGeom>
          <a:noFill/>
          <a:ln>
            <a:noFill/>
          </a:ln>
        </p:spPr>
      </p:pic>
      <p:pic>
        <p:nvPicPr>
          <p:cNvPr id="277" name="Google Shape;277;p18"/>
          <p:cNvPicPr preferRelativeResize="0"/>
          <p:nvPr/>
        </p:nvPicPr>
        <p:blipFill rotWithShape="1">
          <a:blip r:embed="rId5">
            <a:alphaModFix/>
          </a:blip>
          <a:srcRect/>
          <a:stretch/>
        </p:blipFill>
        <p:spPr>
          <a:xfrm>
            <a:off x="316164" y="5257800"/>
            <a:ext cx="1501659" cy="129518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9"/>
          <p:cNvPicPr preferRelativeResize="0"/>
          <p:nvPr/>
        </p:nvPicPr>
        <p:blipFill rotWithShape="1">
          <a:blip r:embed="rId3">
            <a:alphaModFix/>
          </a:blip>
          <a:srcRect/>
          <a:stretch/>
        </p:blipFill>
        <p:spPr>
          <a:xfrm>
            <a:off x="0" y="0"/>
            <a:ext cx="9143999" cy="6858000"/>
          </a:xfrm>
          <a:prstGeom prst="rect">
            <a:avLst/>
          </a:prstGeom>
          <a:noFill/>
          <a:ln>
            <a:noFill/>
          </a:ln>
        </p:spPr>
      </p:pic>
      <p:sp>
        <p:nvSpPr>
          <p:cNvPr id="283" name="Google Shape;283;p19"/>
          <p:cNvSpPr txBox="1"/>
          <p:nvPr/>
        </p:nvSpPr>
        <p:spPr>
          <a:xfrm>
            <a:off x="647699" y="3198167"/>
            <a:ext cx="78486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Provide your feedback by completing a short survey</a:t>
            </a:r>
            <a:endParaRPr sz="1400" b="0" i="0" u="none" strike="noStrike" cap="none">
              <a:solidFill>
                <a:srgbClr val="000000"/>
              </a:solidFill>
              <a:latin typeface="Arial"/>
              <a:ea typeface="Arial"/>
              <a:cs typeface="Arial"/>
              <a:sym typeface="Arial"/>
            </a:endParaRPr>
          </a:p>
        </p:txBody>
      </p:sp>
      <p:pic>
        <p:nvPicPr>
          <p:cNvPr id="284" name="Google Shape;284;p19"/>
          <p:cNvPicPr preferRelativeResize="0"/>
          <p:nvPr/>
        </p:nvPicPr>
        <p:blipFill rotWithShape="1">
          <a:blip r:embed="rId4">
            <a:alphaModFix/>
          </a:blip>
          <a:srcRect/>
          <a:stretch/>
        </p:blipFill>
        <p:spPr>
          <a:xfrm>
            <a:off x="4000483" y="4267200"/>
            <a:ext cx="1143034" cy="114303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20"/>
          <p:cNvPicPr preferRelativeResize="0"/>
          <p:nvPr/>
        </p:nvPicPr>
        <p:blipFill rotWithShape="1">
          <a:blip r:embed="rId3">
            <a:alphaModFix/>
          </a:blip>
          <a:srcRect/>
          <a:stretch/>
        </p:blipFill>
        <p:spPr>
          <a:xfrm>
            <a:off x="4278616" y="3167555"/>
            <a:ext cx="3529996" cy="1046764"/>
          </a:xfrm>
          <a:prstGeom prst="rect">
            <a:avLst/>
          </a:prstGeom>
          <a:noFill/>
          <a:ln>
            <a:noFill/>
          </a:ln>
        </p:spPr>
      </p:pic>
      <p:pic>
        <p:nvPicPr>
          <p:cNvPr id="290" name="Google Shape;290;p20"/>
          <p:cNvPicPr preferRelativeResize="0"/>
          <p:nvPr/>
        </p:nvPicPr>
        <p:blipFill rotWithShape="1">
          <a:blip r:embed="rId4">
            <a:alphaModFix/>
          </a:blip>
          <a:srcRect/>
          <a:stretch/>
        </p:blipFill>
        <p:spPr>
          <a:xfrm>
            <a:off x="1638300" y="2914650"/>
            <a:ext cx="1462088" cy="1552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g73987f6243_0_0"/>
          <p:cNvPicPr preferRelativeResize="0"/>
          <p:nvPr/>
        </p:nvPicPr>
        <p:blipFill rotWithShape="1">
          <a:blip r:embed="rId3">
            <a:alphaModFix/>
          </a:blip>
          <a:srcRect/>
          <a:stretch/>
        </p:blipFill>
        <p:spPr>
          <a:xfrm>
            <a:off x="0" y="0"/>
            <a:ext cx="9144000" cy="6857999"/>
          </a:xfrm>
          <a:prstGeom prst="rect">
            <a:avLst/>
          </a:prstGeom>
          <a:noFill/>
          <a:ln>
            <a:noFill/>
          </a:ln>
        </p:spPr>
      </p:pic>
      <p:sp>
        <p:nvSpPr>
          <p:cNvPr id="106" name="Google Shape;106;g73987f6243_0_0"/>
          <p:cNvSpPr txBox="1"/>
          <p:nvPr/>
        </p:nvSpPr>
        <p:spPr>
          <a:xfrm>
            <a:off x="533400" y="1143000"/>
            <a:ext cx="51054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a:ea typeface="Arial"/>
                <a:cs typeface="Arial"/>
                <a:sym typeface="Arial"/>
              </a:rPr>
              <a:t>Instructions</a:t>
            </a:r>
            <a:r>
              <a:rPr lang="en-US" sz="32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07" name="Google Shape;107;g73987f6243_0_0"/>
          <p:cNvSpPr txBox="1"/>
          <p:nvPr/>
        </p:nvSpPr>
        <p:spPr>
          <a:xfrm>
            <a:off x="1219200" y="1891850"/>
            <a:ext cx="7086600" cy="3857400"/>
          </a:xfrm>
          <a:prstGeom prst="rect">
            <a:avLst/>
          </a:prstGeom>
          <a:noFill/>
          <a:ln>
            <a:noFill/>
          </a:ln>
        </p:spPr>
        <p:txBody>
          <a:bodyPr spcFirstLastPara="1" wrap="square" lIns="91425" tIns="45700" rIns="91425" bIns="45700" anchor="t" anchorCtr="0">
            <a:noAutofit/>
          </a:bodyPr>
          <a:lstStyle/>
          <a:p>
            <a:pPr marL="285750" marR="0" lvl="0" indent="-107950" algn="l" rtl="0">
              <a:lnSpc>
                <a:spcPct val="100000"/>
              </a:lnSpc>
              <a:spcBef>
                <a:spcPts val="0"/>
              </a:spcBef>
              <a:spcAft>
                <a:spcPts val="0"/>
              </a:spcAft>
              <a:buClr>
                <a:schemeClr val="dk1"/>
              </a:buClr>
              <a:buSzPts val="2800"/>
              <a:buFont typeface="Arial"/>
              <a:buNone/>
            </a:pPr>
            <a:endParaRPr sz="2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800"/>
              <a:buChar char="•"/>
            </a:pPr>
            <a:r>
              <a:rPr lang="en-US" sz="2800">
                <a:solidFill>
                  <a:schemeClr val="dk1"/>
                </a:solidFill>
              </a:rPr>
              <a:t>Handouts - powerpoint presentation, Jason Hoffman’s expenditure chart and Prop C History can be downloaded</a:t>
            </a:r>
            <a:endParaRPr sz="2800">
              <a:solidFill>
                <a:schemeClr val="dk1"/>
              </a:solidFill>
            </a:endParaRPr>
          </a:p>
        </p:txBody>
      </p:sp>
      <p:pic>
        <p:nvPicPr>
          <p:cNvPr id="108" name="Google Shape;108;g73987f6243_0_0"/>
          <p:cNvPicPr preferRelativeResize="0"/>
          <p:nvPr/>
        </p:nvPicPr>
        <p:blipFill rotWithShape="1">
          <a:blip r:embed="rId4">
            <a:alphaModFix/>
          </a:blip>
          <a:srcRect/>
          <a:stretch/>
        </p:blipFill>
        <p:spPr>
          <a:xfrm>
            <a:off x="6858000" y="6043773"/>
            <a:ext cx="1774090" cy="524301"/>
          </a:xfrm>
          <a:prstGeom prst="rect">
            <a:avLst/>
          </a:prstGeom>
          <a:noFill/>
          <a:ln>
            <a:noFill/>
          </a:ln>
        </p:spPr>
      </p:pic>
      <p:pic>
        <p:nvPicPr>
          <p:cNvPr id="109" name="Google Shape;109;g73987f6243_0_0"/>
          <p:cNvPicPr preferRelativeResize="0"/>
          <p:nvPr/>
        </p:nvPicPr>
        <p:blipFill rotWithShape="1">
          <a:blip r:embed="rId5">
            <a:alphaModFix/>
          </a:blip>
          <a:srcRect/>
          <a:stretch/>
        </p:blipFill>
        <p:spPr>
          <a:xfrm>
            <a:off x="381001" y="5617304"/>
            <a:ext cx="1280916" cy="11047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3" descr="Social Media Background.gif"/>
          <p:cNvPicPr preferRelativeResize="0"/>
          <p:nvPr/>
        </p:nvPicPr>
        <p:blipFill rotWithShape="1">
          <a:blip r:embed="rId3">
            <a:alphaModFix/>
          </a:blip>
          <a:srcRect/>
          <a:stretch/>
        </p:blipFill>
        <p:spPr>
          <a:xfrm>
            <a:off x="0" y="-43490"/>
            <a:ext cx="9144000" cy="6901490"/>
          </a:xfrm>
          <a:prstGeom prst="rect">
            <a:avLst/>
          </a:prstGeom>
          <a:noFill/>
          <a:ln>
            <a:noFill/>
          </a:ln>
        </p:spPr>
      </p:pic>
      <p:sp>
        <p:nvSpPr>
          <p:cNvPr id="115" name="Google Shape;115;p3"/>
          <p:cNvSpPr txBox="1"/>
          <p:nvPr/>
        </p:nvSpPr>
        <p:spPr>
          <a:xfrm>
            <a:off x="1705618" y="5226784"/>
            <a:ext cx="2972386" cy="16312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Kim Cranston, MoASBO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Exec. Director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p:txBody>
      </p:sp>
      <p:pic>
        <p:nvPicPr>
          <p:cNvPr id="116" name="Google Shape;116;p3"/>
          <p:cNvPicPr preferRelativeResize="0"/>
          <p:nvPr/>
        </p:nvPicPr>
        <p:blipFill rotWithShape="1">
          <a:blip r:embed="rId4">
            <a:alphaModFix/>
          </a:blip>
          <a:srcRect/>
          <a:stretch/>
        </p:blipFill>
        <p:spPr>
          <a:xfrm>
            <a:off x="511910" y="5226784"/>
            <a:ext cx="1193708" cy="1135831"/>
          </a:xfrm>
          <a:prstGeom prst="rect">
            <a:avLst/>
          </a:prstGeom>
          <a:noFill/>
          <a:ln>
            <a:noFill/>
          </a:ln>
        </p:spPr>
      </p:pic>
      <p:pic>
        <p:nvPicPr>
          <p:cNvPr id="117" name="Google Shape;117;p3"/>
          <p:cNvPicPr preferRelativeResize="0"/>
          <p:nvPr/>
        </p:nvPicPr>
        <p:blipFill rotWithShape="1">
          <a:blip r:embed="rId5">
            <a:alphaModFix/>
          </a:blip>
          <a:srcRect/>
          <a:stretch/>
        </p:blipFill>
        <p:spPr>
          <a:xfrm>
            <a:off x="4562475" y="5453593"/>
            <a:ext cx="1774090" cy="524301"/>
          </a:xfrm>
          <a:prstGeom prst="rect">
            <a:avLst/>
          </a:prstGeom>
          <a:noFill/>
          <a:ln>
            <a:noFill/>
          </a:ln>
        </p:spPr>
      </p:pic>
      <p:sp>
        <p:nvSpPr>
          <p:cNvPr id="118" name="Google Shape;118;p3"/>
          <p:cNvSpPr txBox="1"/>
          <p:nvPr/>
        </p:nvSpPr>
        <p:spPr>
          <a:xfrm>
            <a:off x="6383622" y="5226784"/>
            <a:ext cx="3831490" cy="14773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Dr. Doug Hayter,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MASA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Exec. Director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19" name="Google Shape;119;p3"/>
          <p:cNvPicPr preferRelativeResize="0"/>
          <p:nvPr/>
        </p:nvPicPr>
        <p:blipFill rotWithShape="1">
          <a:blip r:embed="rId6">
            <a:alphaModFix/>
          </a:blip>
          <a:srcRect/>
          <a:stretch/>
        </p:blipFill>
        <p:spPr>
          <a:xfrm>
            <a:off x="762000" y="495385"/>
            <a:ext cx="2844800" cy="4267200"/>
          </a:xfrm>
          <a:prstGeom prst="rect">
            <a:avLst/>
          </a:prstGeom>
          <a:noFill/>
          <a:ln>
            <a:noFill/>
          </a:ln>
        </p:spPr>
      </p:pic>
      <p:pic>
        <p:nvPicPr>
          <p:cNvPr id="120" name="Google Shape;120;p3"/>
          <p:cNvPicPr preferRelativeResize="0"/>
          <p:nvPr/>
        </p:nvPicPr>
        <p:blipFill rotWithShape="1">
          <a:blip r:embed="rId7">
            <a:alphaModFix/>
          </a:blip>
          <a:srcRect/>
          <a:stretch/>
        </p:blipFill>
        <p:spPr>
          <a:xfrm>
            <a:off x="5172075" y="553852"/>
            <a:ext cx="3033261" cy="42087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4" descr="Social Media Background.gif"/>
          <p:cNvPicPr preferRelativeResize="0"/>
          <p:nvPr/>
        </p:nvPicPr>
        <p:blipFill rotWithShape="1">
          <a:blip r:embed="rId3">
            <a:alphaModFix/>
          </a:blip>
          <a:srcRect/>
          <a:stretch/>
        </p:blipFill>
        <p:spPr>
          <a:xfrm>
            <a:off x="0" y="-43490"/>
            <a:ext cx="9144000" cy="6901490"/>
          </a:xfrm>
          <a:prstGeom prst="rect">
            <a:avLst/>
          </a:prstGeom>
          <a:noFill/>
          <a:ln>
            <a:noFill/>
          </a:ln>
        </p:spPr>
      </p:pic>
      <p:pic>
        <p:nvPicPr>
          <p:cNvPr id="126" name="Google Shape;126;p4"/>
          <p:cNvPicPr preferRelativeResize="0"/>
          <p:nvPr/>
        </p:nvPicPr>
        <p:blipFill rotWithShape="1">
          <a:blip r:embed="rId4">
            <a:alphaModFix/>
          </a:blip>
          <a:srcRect/>
          <a:stretch/>
        </p:blipFill>
        <p:spPr>
          <a:xfrm>
            <a:off x="301327" y="123153"/>
            <a:ext cx="1070527" cy="923330"/>
          </a:xfrm>
          <a:prstGeom prst="rect">
            <a:avLst/>
          </a:prstGeom>
          <a:noFill/>
          <a:ln>
            <a:noFill/>
          </a:ln>
        </p:spPr>
      </p:pic>
      <p:pic>
        <p:nvPicPr>
          <p:cNvPr id="127" name="Google Shape;127;p4"/>
          <p:cNvPicPr preferRelativeResize="0"/>
          <p:nvPr/>
        </p:nvPicPr>
        <p:blipFill rotWithShape="1">
          <a:blip r:embed="rId5">
            <a:alphaModFix/>
          </a:blip>
          <a:srcRect/>
          <a:stretch/>
        </p:blipFill>
        <p:spPr>
          <a:xfrm>
            <a:off x="6748412" y="231205"/>
            <a:ext cx="1774090" cy="524301"/>
          </a:xfrm>
          <a:prstGeom prst="rect">
            <a:avLst/>
          </a:prstGeom>
          <a:noFill/>
          <a:ln>
            <a:noFill/>
          </a:ln>
        </p:spPr>
      </p:pic>
      <p:sp>
        <p:nvSpPr>
          <p:cNvPr id="128" name="Google Shape;128;p4"/>
          <p:cNvSpPr txBox="1"/>
          <p:nvPr/>
        </p:nvSpPr>
        <p:spPr>
          <a:xfrm>
            <a:off x="1962150" y="3707333"/>
            <a:ext cx="25146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Dr. Jim Cummins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
          <p:cNvSpPr txBox="1"/>
          <p:nvPr/>
        </p:nvSpPr>
        <p:spPr>
          <a:xfrm>
            <a:off x="3219450" y="347450"/>
            <a:ext cx="4343400"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Arial"/>
                <a:ea typeface="Arial"/>
                <a:cs typeface="Arial"/>
                <a:sym typeface="Arial"/>
              </a:rPr>
              <a:t>Panelists: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0" name="Google Shape;130;p4"/>
          <p:cNvPicPr preferRelativeResize="0"/>
          <p:nvPr/>
        </p:nvPicPr>
        <p:blipFill rotWithShape="1">
          <a:blip r:embed="rId6">
            <a:alphaModFix/>
          </a:blip>
          <a:srcRect/>
          <a:stretch/>
        </p:blipFill>
        <p:spPr>
          <a:xfrm>
            <a:off x="2125303" y="1383769"/>
            <a:ext cx="1477071" cy="2215606"/>
          </a:xfrm>
          <a:prstGeom prst="rect">
            <a:avLst/>
          </a:prstGeom>
          <a:noFill/>
          <a:ln>
            <a:noFill/>
          </a:ln>
        </p:spPr>
      </p:pic>
      <p:sp>
        <p:nvSpPr>
          <p:cNvPr id="131" name="Google Shape;131;p4"/>
          <p:cNvSpPr txBox="1"/>
          <p:nvPr/>
        </p:nvSpPr>
        <p:spPr>
          <a:xfrm>
            <a:off x="5407314" y="3724629"/>
            <a:ext cx="35052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Dr. Kari Monsees</a:t>
            </a: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2" name="Google Shape;132;p4"/>
          <p:cNvPicPr preferRelativeResize="0"/>
          <p:nvPr/>
        </p:nvPicPr>
        <p:blipFill rotWithShape="1">
          <a:blip r:embed="rId7">
            <a:alphaModFix/>
          </a:blip>
          <a:srcRect/>
          <a:stretch/>
        </p:blipFill>
        <p:spPr>
          <a:xfrm>
            <a:off x="5662061" y="1365794"/>
            <a:ext cx="1477071" cy="2215606"/>
          </a:xfrm>
          <a:prstGeom prst="rect">
            <a:avLst/>
          </a:prstGeom>
          <a:noFill/>
          <a:ln>
            <a:noFill/>
          </a:ln>
        </p:spPr>
      </p:pic>
      <p:sp>
        <p:nvSpPr>
          <p:cNvPr id="133" name="Google Shape;133;p4"/>
          <p:cNvSpPr txBox="1"/>
          <p:nvPr/>
        </p:nvSpPr>
        <p:spPr>
          <a:xfrm>
            <a:off x="1962150" y="6259176"/>
            <a:ext cx="226955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Jason Hoffman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4" name="Google Shape;134;p4"/>
          <p:cNvPicPr preferRelativeResize="0"/>
          <p:nvPr/>
        </p:nvPicPr>
        <p:blipFill rotWithShape="1">
          <a:blip r:embed="rId8">
            <a:alphaModFix/>
          </a:blip>
          <a:srcRect/>
          <a:stretch/>
        </p:blipFill>
        <p:spPr>
          <a:xfrm>
            <a:off x="2097168" y="4241893"/>
            <a:ext cx="1403145" cy="1930728"/>
          </a:xfrm>
          <a:prstGeom prst="rect">
            <a:avLst/>
          </a:prstGeom>
          <a:noFill/>
          <a:ln>
            <a:noFill/>
          </a:ln>
        </p:spPr>
      </p:pic>
      <p:sp>
        <p:nvSpPr>
          <p:cNvPr id="135" name="Google Shape;135;p4"/>
          <p:cNvSpPr txBox="1"/>
          <p:nvPr/>
        </p:nvSpPr>
        <p:spPr>
          <a:xfrm>
            <a:off x="5958032" y="6283283"/>
            <a:ext cx="236220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Ron Orr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36" name="Google Shape;136;p4"/>
          <p:cNvPicPr preferRelativeResize="0"/>
          <p:nvPr/>
        </p:nvPicPr>
        <p:blipFill rotWithShape="1">
          <a:blip r:embed="rId9">
            <a:alphaModFix/>
          </a:blip>
          <a:srcRect/>
          <a:stretch/>
        </p:blipFill>
        <p:spPr>
          <a:xfrm>
            <a:off x="5737114" y="4239903"/>
            <a:ext cx="1458677" cy="20192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5" descr="Social Media Background.gif"/>
          <p:cNvPicPr preferRelativeResize="0"/>
          <p:nvPr/>
        </p:nvPicPr>
        <p:blipFill rotWithShape="1">
          <a:blip r:embed="rId3">
            <a:alphaModFix/>
          </a:blip>
          <a:srcRect/>
          <a:stretch/>
        </p:blipFill>
        <p:spPr>
          <a:xfrm>
            <a:off x="0" y="-43490"/>
            <a:ext cx="9144000" cy="6901490"/>
          </a:xfrm>
          <a:prstGeom prst="rect">
            <a:avLst/>
          </a:prstGeom>
          <a:noFill/>
          <a:ln>
            <a:noFill/>
          </a:ln>
        </p:spPr>
      </p:pic>
      <p:sp>
        <p:nvSpPr>
          <p:cNvPr id="142" name="Google Shape;142;p5"/>
          <p:cNvSpPr txBox="1"/>
          <p:nvPr/>
        </p:nvSpPr>
        <p:spPr>
          <a:xfrm>
            <a:off x="419100" y="812496"/>
            <a:ext cx="83058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Arial"/>
                <a:ea typeface="Arial"/>
                <a:cs typeface="Arial"/>
                <a:sym typeface="Arial"/>
              </a:rPr>
              <a:t>OVERVIEW</a:t>
            </a:r>
            <a:endParaRPr sz="1400" b="0" i="0" u="none" strike="noStrike" cap="none">
              <a:solidFill>
                <a:srgbClr val="000000"/>
              </a:solidFill>
              <a:latin typeface="Arial"/>
              <a:ea typeface="Arial"/>
              <a:cs typeface="Arial"/>
              <a:sym typeface="Arial"/>
            </a:endParaRPr>
          </a:p>
        </p:txBody>
      </p:sp>
      <p:pic>
        <p:nvPicPr>
          <p:cNvPr id="143" name="Google Shape;143;p5"/>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144" name="Google Shape;144;p5"/>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145" name="Google Shape;145;p5"/>
          <p:cNvSpPr txBox="1"/>
          <p:nvPr/>
        </p:nvSpPr>
        <p:spPr>
          <a:xfrm>
            <a:off x="560850" y="1544775"/>
            <a:ext cx="7792800" cy="37881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Short-term impacts on revenues/expenditures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FY20 impact on Prop C</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FY20 impact on Foundation and Transportation formulas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CARES Act impact: Education Stabilization Fund</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CARES Act impact: Coronavirus Relief Fund</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FY21 forecast: state funds &amp; Prop C</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FY21 forecast: property taxes</a:t>
            </a:r>
            <a:endParaRPr sz="2400" b="0" i="0" u="none" strike="noStrike" cap="none">
              <a:solidFill>
                <a:srgbClr val="000000"/>
              </a:solidFill>
              <a:latin typeface="Calibri"/>
              <a:ea typeface="Calibri"/>
              <a:cs typeface="Calibri"/>
              <a:sym typeface="Calibri"/>
            </a:endParaRPr>
          </a:p>
          <a:p>
            <a:pPr marL="457200" marR="0" lvl="0" indent="-381000" algn="l" rtl="0">
              <a:lnSpc>
                <a:spcPct val="100000"/>
              </a:lnSpc>
              <a:spcBef>
                <a:spcPts val="0"/>
              </a:spcBef>
              <a:spcAft>
                <a:spcPts val="0"/>
              </a:spcAft>
              <a:buClr>
                <a:srgbClr val="000000"/>
              </a:buClr>
              <a:buSzPts val="2400"/>
              <a:buFont typeface="Calibri"/>
              <a:buChar char="●"/>
            </a:pPr>
            <a:r>
              <a:rPr lang="en-US" sz="2400" b="0" i="0" u="none" strike="noStrike" cap="none">
                <a:solidFill>
                  <a:srgbClr val="000000"/>
                </a:solidFill>
                <a:latin typeface="Calibri"/>
                <a:ea typeface="Calibri"/>
                <a:cs typeface="Calibri"/>
                <a:sym typeface="Calibri"/>
              </a:rPr>
              <a:t>Q&amp;A</a:t>
            </a:r>
            <a:endParaRPr sz="24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6" descr="Social Media Background.gif"/>
          <p:cNvPicPr preferRelativeResize="0"/>
          <p:nvPr/>
        </p:nvPicPr>
        <p:blipFill rotWithShape="1">
          <a:blip r:embed="rId3">
            <a:alphaModFix/>
          </a:blip>
          <a:srcRect/>
          <a:stretch/>
        </p:blipFill>
        <p:spPr>
          <a:xfrm>
            <a:off x="0" y="-43490"/>
            <a:ext cx="9144000" cy="6901490"/>
          </a:xfrm>
          <a:prstGeom prst="rect">
            <a:avLst/>
          </a:prstGeom>
          <a:noFill/>
          <a:ln>
            <a:noFill/>
          </a:ln>
        </p:spPr>
      </p:pic>
      <p:pic>
        <p:nvPicPr>
          <p:cNvPr id="151" name="Google Shape;151;p6"/>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153" name="Google Shape;153;p6"/>
          <p:cNvSpPr/>
          <p:nvPr/>
        </p:nvSpPr>
        <p:spPr>
          <a:xfrm>
            <a:off x="166075" y="297950"/>
            <a:ext cx="3245700" cy="49971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6"/>
          <p:cNvSpPr txBox="1"/>
          <p:nvPr/>
        </p:nvSpPr>
        <p:spPr>
          <a:xfrm>
            <a:off x="511903" y="548300"/>
            <a:ext cx="2808000" cy="953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Roboto"/>
                <a:ea typeface="Roboto"/>
                <a:cs typeface="Roboto"/>
                <a:sym typeface="Roboto"/>
              </a:rPr>
              <a:t>Cost Savings Measures</a:t>
            </a:r>
            <a:endParaRPr sz="2400" b="0" i="0" u="none" strike="noStrike" cap="none">
              <a:solidFill>
                <a:srgbClr val="FFFFFF"/>
              </a:solidFill>
              <a:latin typeface="Roboto"/>
              <a:ea typeface="Roboto"/>
              <a:cs typeface="Roboto"/>
              <a:sym typeface="Roboto"/>
            </a:endParaRPr>
          </a:p>
        </p:txBody>
      </p:sp>
      <p:sp>
        <p:nvSpPr>
          <p:cNvPr id="155" name="Google Shape;155;p6"/>
          <p:cNvSpPr txBox="1"/>
          <p:nvPr/>
        </p:nvSpPr>
        <p:spPr>
          <a:xfrm>
            <a:off x="417925" y="2037275"/>
            <a:ext cx="2808000" cy="2034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With buildings shut down there is the opportunity to capture savings and offset lost revenue and extraordinary expenses during this time.</a:t>
            </a:r>
            <a:endParaRPr sz="1800" b="0" i="0" u="none" strike="noStrike" cap="none">
              <a:solidFill>
                <a:srgbClr val="FFFFFF"/>
              </a:solidFill>
              <a:latin typeface="Roboto"/>
              <a:ea typeface="Roboto"/>
              <a:cs typeface="Roboto"/>
              <a:sym typeface="Roboto"/>
            </a:endParaRPr>
          </a:p>
        </p:txBody>
      </p:sp>
      <p:sp>
        <p:nvSpPr>
          <p:cNvPr id="156" name="Google Shape;156;p6"/>
          <p:cNvSpPr txBox="1"/>
          <p:nvPr/>
        </p:nvSpPr>
        <p:spPr>
          <a:xfrm>
            <a:off x="3532925" y="297950"/>
            <a:ext cx="5554500" cy="520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Energy savings - unoccupied buildings</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Substitute costs</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Waste management, recycling and composting</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Decreased food service supplies and food</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Instructional and office supplies</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Overtime</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Travel and professional development</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Homeless transportation</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Fuel</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Self funded health and dental - expect lower utilization and fewer surgeries etc.  Unless COVID spikes and we have lots of hospitalizations.</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Worker’s Compensation - possibly reduced instances and lower MOD since employees aren’t working.</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r>
              <a:rPr lang="en-US" sz="1400" b="1" i="0" u="none" strike="noStrike" cap="none">
                <a:solidFill>
                  <a:srgbClr val="000000"/>
                </a:solidFill>
                <a:latin typeface="Roboto"/>
                <a:ea typeface="Roboto"/>
                <a:cs typeface="Roboto"/>
                <a:sym typeface="Roboto"/>
              </a:rPr>
              <a:t>Possibly summer school - may be significant savings for some districts, but a significant loss of revenue for others.</a:t>
            </a:r>
            <a:endParaRPr sz="14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400"/>
              <a:buFont typeface="Arial"/>
              <a:buNone/>
            </a:pPr>
            <a:endParaRPr sz="1400" b="1" i="0" u="none" strike="noStrike" cap="none">
              <a:solidFill>
                <a:srgbClr val="000000"/>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7" descr="Social Media Background.gif"/>
          <p:cNvPicPr preferRelativeResize="0"/>
          <p:nvPr/>
        </p:nvPicPr>
        <p:blipFill rotWithShape="1">
          <a:blip r:embed="rId3">
            <a:alphaModFix/>
          </a:blip>
          <a:srcRect/>
          <a:stretch/>
        </p:blipFill>
        <p:spPr>
          <a:xfrm>
            <a:off x="0" y="-43490"/>
            <a:ext cx="9144000" cy="6901490"/>
          </a:xfrm>
          <a:prstGeom prst="rect">
            <a:avLst/>
          </a:prstGeom>
          <a:noFill/>
          <a:ln>
            <a:noFill/>
          </a:ln>
        </p:spPr>
      </p:pic>
      <p:pic>
        <p:nvPicPr>
          <p:cNvPr id="162" name="Google Shape;162;p7"/>
          <p:cNvPicPr preferRelativeResize="0"/>
          <p:nvPr/>
        </p:nvPicPr>
        <p:blipFill rotWithShape="1">
          <a:blip r:embed="rId4">
            <a:alphaModFix/>
          </a:blip>
          <a:srcRect/>
          <a:stretch/>
        </p:blipFill>
        <p:spPr>
          <a:xfrm>
            <a:off x="511910" y="5439285"/>
            <a:ext cx="1070527" cy="923330"/>
          </a:xfrm>
          <a:prstGeom prst="rect">
            <a:avLst/>
          </a:prstGeom>
          <a:noFill/>
          <a:ln>
            <a:noFill/>
          </a:ln>
        </p:spPr>
      </p:pic>
      <p:pic>
        <p:nvPicPr>
          <p:cNvPr id="163" name="Google Shape;163;p7"/>
          <p:cNvPicPr preferRelativeResize="0"/>
          <p:nvPr/>
        </p:nvPicPr>
        <p:blipFill rotWithShape="1">
          <a:blip r:embed="rId5">
            <a:alphaModFix/>
          </a:blip>
          <a:srcRect/>
          <a:stretch/>
        </p:blipFill>
        <p:spPr>
          <a:xfrm>
            <a:off x="6858000" y="5638800"/>
            <a:ext cx="1774090" cy="524301"/>
          </a:xfrm>
          <a:prstGeom prst="rect">
            <a:avLst/>
          </a:prstGeom>
          <a:noFill/>
          <a:ln>
            <a:noFill/>
          </a:ln>
        </p:spPr>
      </p:pic>
      <p:sp>
        <p:nvSpPr>
          <p:cNvPr id="164" name="Google Shape;164;p7"/>
          <p:cNvSpPr/>
          <p:nvPr/>
        </p:nvSpPr>
        <p:spPr>
          <a:xfrm>
            <a:off x="166075" y="297950"/>
            <a:ext cx="3245700" cy="49971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7"/>
          <p:cNvSpPr txBox="1"/>
          <p:nvPr/>
        </p:nvSpPr>
        <p:spPr>
          <a:xfrm>
            <a:off x="445878" y="848700"/>
            <a:ext cx="2808000" cy="9534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Roboto"/>
                <a:ea typeface="Roboto"/>
                <a:cs typeface="Roboto"/>
                <a:sym typeface="Roboto"/>
              </a:rPr>
              <a:t>Negative impacts on revenue</a:t>
            </a:r>
            <a:endParaRPr sz="2400" b="0" i="0" u="none" strike="noStrike" cap="none">
              <a:solidFill>
                <a:srgbClr val="FFFFFF"/>
              </a:solidFill>
              <a:latin typeface="Roboto"/>
              <a:ea typeface="Roboto"/>
              <a:cs typeface="Roboto"/>
              <a:sym typeface="Roboto"/>
            </a:endParaRPr>
          </a:p>
        </p:txBody>
      </p:sp>
      <p:sp>
        <p:nvSpPr>
          <p:cNvPr id="166" name="Google Shape;166;p7"/>
          <p:cNvSpPr txBox="1"/>
          <p:nvPr/>
        </p:nvSpPr>
        <p:spPr>
          <a:xfrm>
            <a:off x="409150" y="2369825"/>
            <a:ext cx="2808000" cy="1303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The CARES Act may offset some of these loses.</a:t>
            </a:r>
            <a:endParaRPr sz="1800" b="0" i="0" u="none" strike="noStrike" cap="none">
              <a:solidFill>
                <a:srgbClr val="FFFFFF"/>
              </a:solidFill>
              <a:latin typeface="Roboto"/>
              <a:ea typeface="Roboto"/>
              <a:cs typeface="Roboto"/>
              <a:sym typeface="Roboto"/>
            </a:endParaRPr>
          </a:p>
        </p:txBody>
      </p:sp>
      <p:sp>
        <p:nvSpPr>
          <p:cNvPr id="167" name="Google Shape;167;p7"/>
          <p:cNvSpPr txBox="1"/>
          <p:nvPr/>
        </p:nvSpPr>
        <p:spPr>
          <a:xfrm>
            <a:off x="3510950" y="297950"/>
            <a:ext cx="5554500" cy="50493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Community Education revenue</a:t>
            </a:r>
            <a:endParaRPr sz="1600" b="1" i="0" u="none" strike="noStrike" cap="none">
              <a:solidFill>
                <a:srgbClr val="000000"/>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Early childhood  Tuition</a:t>
            </a:r>
            <a:endParaRPr sz="1600" b="1" i="0" u="none" strike="noStrike" cap="none">
              <a:solidFill>
                <a:srgbClr val="000000"/>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600"/>
              <a:buFont typeface="Arial"/>
              <a:buNone/>
            </a:pPr>
            <a:r>
              <a:rPr lang="en-US" sz="1600" b="1" i="0" u="none" strike="noStrike" cap="none">
                <a:solidFill>
                  <a:srgbClr val="000000"/>
                </a:solidFill>
                <a:latin typeface="Roboto"/>
                <a:ea typeface="Roboto"/>
                <a:cs typeface="Roboto"/>
                <a:sym typeface="Roboto"/>
              </a:rPr>
              <a:t>Facility Rental Income</a:t>
            </a:r>
            <a:endParaRPr sz="1600" b="1" i="0" u="none" strike="noStrike" cap="none">
              <a:solidFill>
                <a:srgbClr val="000000"/>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600"/>
              <a:buFont typeface="Arial"/>
              <a:buNone/>
            </a:pPr>
            <a:r>
              <a:rPr lang="en-US" sz="1600" b="1" i="0" u="none" strike="noStrike" cap="none">
                <a:solidFill>
                  <a:srgbClr val="222222"/>
                </a:solidFill>
                <a:latin typeface="Roboto"/>
                <a:ea typeface="Roboto"/>
                <a:cs typeface="Roboto"/>
                <a:sym typeface="Roboto"/>
              </a:rPr>
              <a:t>Interest earnings, but MOSIP may be a good short term solution</a:t>
            </a:r>
            <a:endParaRPr sz="1600" b="1" i="0" u="none" strike="noStrike" cap="none">
              <a:solidFill>
                <a:srgbClr val="222222"/>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600"/>
              <a:buFont typeface="Arial"/>
              <a:buNone/>
            </a:pPr>
            <a:r>
              <a:rPr lang="en-US" sz="1600" b="1" i="0" u="none" strike="noStrike" cap="none">
                <a:solidFill>
                  <a:srgbClr val="222222"/>
                </a:solidFill>
                <a:latin typeface="Roboto"/>
                <a:ea typeface="Roboto"/>
                <a:cs typeface="Roboto"/>
                <a:sym typeface="Roboto"/>
              </a:rPr>
              <a:t>Future local revenue if 2021 reassessment is impacted</a:t>
            </a:r>
            <a:endParaRPr sz="1600" b="1" i="0" u="none" strike="noStrike" cap="none">
              <a:solidFill>
                <a:srgbClr val="222222"/>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600"/>
              <a:buFont typeface="Arial"/>
              <a:buNone/>
            </a:pPr>
            <a:r>
              <a:rPr lang="en-US" sz="1600" b="1" i="0" u="none" strike="noStrike" cap="none">
                <a:solidFill>
                  <a:srgbClr val="222222"/>
                </a:solidFill>
                <a:latin typeface="Roboto"/>
                <a:ea typeface="Roboto"/>
                <a:cs typeface="Roboto"/>
                <a:sym typeface="Roboto"/>
              </a:rPr>
              <a:t>Collection rates for property taxes</a:t>
            </a:r>
            <a:endParaRPr sz="1600" b="1" i="0" u="none" strike="noStrike" cap="none">
              <a:solidFill>
                <a:srgbClr val="222222"/>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600"/>
              <a:buFont typeface="Arial"/>
              <a:buNone/>
            </a:pPr>
            <a:r>
              <a:rPr lang="en-US" sz="1600" b="1" i="0" u="none" strike="noStrike" cap="none">
                <a:solidFill>
                  <a:srgbClr val="222222"/>
                </a:solidFill>
                <a:latin typeface="Roboto"/>
                <a:ea typeface="Roboto"/>
                <a:cs typeface="Roboto"/>
                <a:sym typeface="Roboto"/>
              </a:rPr>
              <a:t>Delayed income tax filing and decreased state revenues impact on the foundation formula</a:t>
            </a:r>
            <a:endParaRPr sz="1600" b="1" i="0" u="none" strike="noStrike" cap="none">
              <a:solidFill>
                <a:srgbClr val="222222"/>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600"/>
              <a:buFont typeface="Arial"/>
              <a:buNone/>
            </a:pPr>
            <a:r>
              <a:rPr lang="en-US" sz="1600" b="1" i="0" u="none" strike="noStrike" cap="none">
                <a:solidFill>
                  <a:srgbClr val="222222"/>
                </a:solidFill>
                <a:latin typeface="Roboto"/>
                <a:ea typeface="Roboto"/>
                <a:cs typeface="Roboto"/>
                <a:sym typeface="Roboto"/>
              </a:rPr>
              <a:t>Prop C Sales tax revenue</a:t>
            </a:r>
            <a:endParaRPr sz="1600" b="1" i="0" u="none" strike="noStrike" cap="none">
              <a:solidFill>
                <a:srgbClr val="222222"/>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600"/>
              <a:buFont typeface="Arial"/>
              <a:buNone/>
            </a:pPr>
            <a:r>
              <a:rPr lang="en-US" sz="1600" b="1" i="0" u="none" strike="noStrike" cap="none">
                <a:solidFill>
                  <a:srgbClr val="222222"/>
                </a:solidFill>
                <a:latin typeface="Roboto"/>
                <a:ea typeface="Roboto"/>
                <a:cs typeface="Roboto"/>
                <a:sym typeface="Roboto"/>
              </a:rPr>
              <a:t>Reduced meal reimbursements</a:t>
            </a:r>
            <a:endParaRPr sz="1600" b="1" i="0" u="none" strike="noStrike" cap="none">
              <a:solidFill>
                <a:srgbClr val="222222"/>
              </a:solidFill>
              <a:latin typeface="Roboto"/>
              <a:ea typeface="Roboto"/>
              <a:cs typeface="Roboto"/>
              <a:sym typeface="Roboto"/>
            </a:endParaRPr>
          </a:p>
          <a:p>
            <a:pPr marL="0" marR="0" lvl="0" indent="0" algn="l" rtl="0">
              <a:lnSpc>
                <a:spcPct val="115000"/>
              </a:lnSpc>
              <a:spcBef>
                <a:spcPts val="1000"/>
              </a:spcBef>
              <a:spcAft>
                <a:spcPts val="0"/>
              </a:spcAft>
              <a:buClr>
                <a:srgbClr val="000000"/>
              </a:buClr>
              <a:buSzPts val="1600"/>
              <a:buFont typeface="Arial"/>
              <a:buNone/>
            </a:pPr>
            <a:r>
              <a:rPr lang="en-US" sz="1600" b="1" i="0" u="none" strike="noStrike" cap="none">
                <a:solidFill>
                  <a:srgbClr val="222222"/>
                </a:solidFill>
                <a:latin typeface="Roboto"/>
                <a:ea typeface="Roboto"/>
                <a:cs typeface="Roboto"/>
                <a:sym typeface="Roboto"/>
              </a:rPr>
              <a:t>Paid meals</a:t>
            </a:r>
            <a:endParaRPr sz="1600" b="1" i="0" u="none" strike="noStrike" cap="none">
              <a:solidFill>
                <a:srgbClr val="222222"/>
              </a:solidFill>
              <a:latin typeface="Roboto"/>
              <a:ea typeface="Roboto"/>
              <a:cs typeface="Roboto"/>
              <a:sym typeface="Roboto"/>
            </a:endParaRPr>
          </a:p>
          <a:p>
            <a:pPr marL="0" marR="0" lvl="0" indent="0" algn="l" rtl="0">
              <a:lnSpc>
                <a:spcPct val="100000"/>
              </a:lnSpc>
              <a:spcBef>
                <a:spcPts val="1000"/>
              </a:spcBef>
              <a:spcAft>
                <a:spcPts val="0"/>
              </a:spcAft>
              <a:buClr>
                <a:schemeClr val="dk1"/>
              </a:buClr>
              <a:buSzPts val="1100"/>
              <a:buFont typeface="Arial"/>
              <a:buNone/>
            </a:pPr>
            <a:r>
              <a:rPr lang="en-US" sz="1600" b="1" i="0" u="none" strike="noStrike" cap="none">
                <a:solidFill>
                  <a:schemeClr val="dk1"/>
                </a:solidFill>
                <a:latin typeface="Roboto"/>
                <a:ea typeface="Roboto"/>
                <a:cs typeface="Roboto"/>
                <a:sym typeface="Roboto"/>
              </a:rPr>
              <a:t>Possibly summer school</a:t>
            </a:r>
            <a:endParaRPr sz="1800" b="1" i="0" u="none" strike="noStrike" cap="none">
              <a:solidFill>
                <a:srgbClr val="000000"/>
              </a:solidFill>
              <a:latin typeface="Roboto"/>
              <a:ea typeface="Roboto"/>
              <a:cs typeface="Roboto"/>
              <a:sym typeface="Roboto"/>
            </a:endParaRPr>
          </a:p>
          <a:p>
            <a:pPr marL="0" marR="0" lvl="0" indent="0" algn="l" rtl="0">
              <a:lnSpc>
                <a:spcPct val="100000"/>
              </a:lnSpc>
              <a:spcBef>
                <a:spcPts val="1000"/>
              </a:spcBef>
              <a:spcAft>
                <a:spcPts val="0"/>
              </a:spcAft>
              <a:buClr>
                <a:srgbClr val="000000"/>
              </a:buClr>
              <a:buSzPts val="1600"/>
              <a:buFont typeface="Arial"/>
              <a:buNone/>
            </a:pPr>
            <a:endParaRPr sz="1600" b="1"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p8" descr="Social Media Background.gif"/>
          <p:cNvPicPr preferRelativeResize="0"/>
          <p:nvPr/>
        </p:nvPicPr>
        <p:blipFill rotWithShape="1">
          <a:blip r:embed="rId3">
            <a:alphaModFix/>
          </a:blip>
          <a:srcRect/>
          <a:stretch/>
        </p:blipFill>
        <p:spPr>
          <a:xfrm>
            <a:off x="40650" y="-21740"/>
            <a:ext cx="9144000" cy="6901490"/>
          </a:xfrm>
          <a:prstGeom prst="rect">
            <a:avLst/>
          </a:prstGeom>
          <a:noFill/>
          <a:ln>
            <a:noFill/>
          </a:ln>
        </p:spPr>
      </p:pic>
      <p:pic>
        <p:nvPicPr>
          <p:cNvPr id="173" name="Google Shape;173;p8"/>
          <p:cNvPicPr preferRelativeResize="0"/>
          <p:nvPr/>
        </p:nvPicPr>
        <p:blipFill rotWithShape="1">
          <a:blip r:embed="rId4">
            <a:alphaModFix/>
          </a:blip>
          <a:srcRect/>
          <a:stretch/>
        </p:blipFill>
        <p:spPr>
          <a:xfrm>
            <a:off x="339185" y="5794885"/>
            <a:ext cx="1070527" cy="923330"/>
          </a:xfrm>
          <a:prstGeom prst="rect">
            <a:avLst/>
          </a:prstGeom>
          <a:noFill/>
          <a:ln>
            <a:noFill/>
          </a:ln>
        </p:spPr>
      </p:pic>
      <p:pic>
        <p:nvPicPr>
          <p:cNvPr id="174" name="Google Shape;174;p8"/>
          <p:cNvPicPr preferRelativeResize="0"/>
          <p:nvPr/>
        </p:nvPicPr>
        <p:blipFill rotWithShape="1">
          <a:blip r:embed="rId5">
            <a:alphaModFix/>
          </a:blip>
          <a:srcRect/>
          <a:stretch/>
        </p:blipFill>
        <p:spPr>
          <a:xfrm>
            <a:off x="7122150" y="6238225"/>
            <a:ext cx="1774090" cy="524301"/>
          </a:xfrm>
          <a:prstGeom prst="rect">
            <a:avLst/>
          </a:prstGeom>
          <a:noFill/>
          <a:ln>
            <a:noFill/>
          </a:ln>
        </p:spPr>
      </p:pic>
      <p:sp>
        <p:nvSpPr>
          <p:cNvPr id="175" name="Google Shape;175;p8"/>
          <p:cNvSpPr/>
          <p:nvPr/>
        </p:nvSpPr>
        <p:spPr>
          <a:xfrm>
            <a:off x="145775" y="69350"/>
            <a:ext cx="2028600" cy="5132700"/>
          </a:xfrm>
          <a:prstGeom prst="round2DiagRect">
            <a:avLst>
              <a:gd name="adj1" fmla="val 16667"/>
              <a:gd name="adj2" fmla="val 0"/>
            </a:avLst>
          </a:prstGeom>
          <a:solidFill>
            <a:srgbClr val="3C78D8"/>
          </a:solidFill>
          <a:ln w="9525" cap="flat" cmpd="sng">
            <a:solidFill>
              <a:srgbClr val="1155C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8"/>
          <p:cNvSpPr txBox="1"/>
          <p:nvPr/>
        </p:nvSpPr>
        <p:spPr>
          <a:xfrm>
            <a:off x="339175" y="888750"/>
            <a:ext cx="1731900" cy="602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FFFFFF"/>
                </a:solidFill>
                <a:latin typeface="Roboto"/>
                <a:ea typeface="Roboto"/>
                <a:cs typeface="Roboto"/>
                <a:sym typeface="Roboto"/>
              </a:rPr>
              <a:t>Expense Tracking</a:t>
            </a:r>
            <a:endParaRPr sz="1800" b="0" i="0" u="none" strike="noStrike" cap="none">
              <a:solidFill>
                <a:srgbClr val="FFFFFF"/>
              </a:solidFill>
              <a:latin typeface="Roboto"/>
              <a:ea typeface="Roboto"/>
              <a:cs typeface="Roboto"/>
              <a:sym typeface="Roboto"/>
            </a:endParaRPr>
          </a:p>
        </p:txBody>
      </p:sp>
      <p:pic>
        <p:nvPicPr>
          <p:cNvPr id="177" name="Google Shape;177;p8"/>
          <p:cNvPicPr preferRelativeResize="0"/>
          <p:nvPr/>
        </p:nvPicPr>
        <p:blipFill rotWithShape="1">
          <a:blip r:embed="rId6">
            <a:alphaModFix/>
          </a:blip>
          <a:srcRect/>
          <a:stretch/>
        </p:blipFill>
        <p:spPr>
          <a:xfrm>
            <a:off x="2790713" y="69338"/>
            <a:ext cx="6105525" cy="59340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pulent">
      <a:dk1>
        <a:srgbClr val="000000"/>
      </a:dk1>
      <a:lt1>
        <a:srgbClr val="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1405</Words>
  <Application>Microsoft Office PowerPoint</Application>
  <PresentationFormat>On-screen Show (4:3)</PresentationFormat>
  <Paragraphs>149</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Branson</dc:creator>
  <cp:lastModifiedBy>Amber Branson</cp:lastModifiedBy>
  <cp:revision>8</cp:revision>
  <dcterms:created xsi:type="dcterms:W3CDTF">2016-04-24T02:30:33Z</dcterms:created>
  <dcterms:modified xsi:type="dcterms:W3CDTF">2020-04-15T12:54:50Z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0x01010080E11EA6E483FB428ACC86F5542546B3</vt:lpwstr>
  </property>
</Properties>
</file>